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0" r:id="rId4"/>
    <p:sldId id="272" r:id="rId5"/>
    <p:sldId id="257" r:id="rId6"/>
    <p:sldId id="258" r:id="rId7"/>
    <p:sldId id="259" r:id="rId8"/>
    <p:sldId id="260" r:id="rId9"/>
    <p:sldId id="265" r:id="rId10"/>
    <p:sldId id="268" r:id="rId11"/>
    <p:sldId id="273" r:id="rId12"/>
    <p:sldId id="274" r:id="rId13"/>
    <p:sldId id="275" r:id="rId14"/>
    <p:sldId id="276" r:id="rId15"/>
    <p:sldId id="277" r:id="rId16"/>
    <p:sldId id="278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7B12-C6AC-4B84-95D7-02D38ED66D28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1DB3-82C6-4F45-AAAC-612F14F0D0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7B12-C6AC-4B84-95D7-02D38ED66D28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1DB3-82C6-4F45-AAAC-612F14F0D0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7B12-C6AC-4B84-95D7-02D38ED66D28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1DB3-82C6-4F45-AAAC-612F14F0D088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7B12-C6AC-4B84-95D7-02D38ED66D28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1DB3-82C6-4F45-AAAC-612F14F0D08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7B12-C6AC-4B84-95D7-02D38ED66D28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1DB3-82C6-4F45-AAAC-612F14F0D0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7B12-C6AC-4B84-95D7-02D38ED66D28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1DB3-82C6-4F45-AAAC-612F14F0D08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7B12-C6AC-4B84-95D7-02D38ED66D28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1DB3-82C6-4F45-AAAC-612F14F0D0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7B12-C6AC-4B84-95D7-02D38ED66D28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1DB3-82C6-4F45-AAAC-612F14F0D0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7B12-C6AC-4B84-95D7-02D38ED66D28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1DB3-82C6-4F45-AAAC-612F14F0D0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7B12-C6AC-4B84-95D7-02D38ED66D28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1DB3-82C6-4F45-AAAC-612F14F0D08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7B12-C6AC-4B84-95D7-02D38ED66D28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1DB3-82C6-4F45-AAAC-612F14F0D08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5C47B12-C6AC-4B84-95D7-02D38ED66D28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8CE1DB3-82C6-4F45-AAAC-612F14F0D08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7200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Муниципальное общеобразовательное учреждение </a:t>
            </a:r>
            <a:r>
              <a:rPr lang="ru-RU" sz="2400" b="1" dirty="0" err="1" smtClean="0">
                <a:solidFill>
                  <a:schemeClr val="tx1"/>
                </a:solidFill>
              </a:rPr>
              <a:t>Кебезенская</a:t>
            </a:r>
            <a:r>
              <a:rPr lang="ru-RU" sz="2400" b="1" dirty="0" smtClean="0">
                <a:solidFill>
                  <a:schemeClr val="tx1"/>
                </a:solidFill>
              </a:rPr>
              <a:t> средняя общеобразовательная школа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268760"/>
            <a:ext cx="7560840" cy="4536504"/>
          </a:xfrm>
        </p:spPr>
        <p:txBody>
          <a:bodyPr>
            <a:normAutofit fontScale="55000" lnSpcReduction="20000"/>
          </a:bodyPr>
          <a:lstStyle/>
          <a:p>
            <a:endParaRPr lang="ru-RU" sz="8600" dirty="0" smtClean="0">
              <a:solidFill>
                <a:srgbClr val="C00000"/>
              </a:solidFill>
            </a:endParaRPr>
          </a:p>
          <a:p>
            <a:r>
              <a:rPr lang="ru-RU" sz="8600" dirty="0" smtClean="0">
                <a:solidFill>
                  <a:srgbClr val="C00000"/>
                </a:solidFill>
              </a:rPr>
              <a:t>Организация проектной деятельности в системе образования и воспитания.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pPr algn="r"/>
            <a:endParaRPr lang="ru-RU" sz="2300" b="1" dirty="0" smtClean="0">
              <a:solidFill>
                <a:schemeClr val="tx1"/>
              </a:solidFill>
            </a:endParaRPr>
          </a:p>
          <a:p>
            <a:pPr algn="r"/>
            <a:endParaRPr lang="ru-RU" sz="2300" b="1" dirty="0">
              <a:solidFill>
                <a:schemeClr val="tx1"/>
              </a:solidFill>
            </a:endParaRPr>
          </a:p>
          <a:p>
            <a:pPr algn="r"/>
            <a:r>
              <a:rPr lang="ru-RU" sz="2300" b="1" dirty="0" smtClean="0">
                <a:solidFill>
                  <a:schemeClr val="tx1"/>
                </a:solidFill>
              </a:rPr>
              <a:t>Творческая группа МОУ «</a:t>
            </a:r>
            <a:r>
              <a:rPr lang="ru-RU" sz="2300" b="1" dirty="0" err="1" smtClean="0">
                <a:solidFill>
                  <a:schemeClr val="tx1"/>
                </a:solidFill>
              </a:rPr>
              <a:t>Кебезенская</a:t>
            </a:r>
            <a:r>
              <a:rPr lang="ru-RU" sz="2300" b="1" dirty="0" smtClean="0">
                <a:solidFill>
                  <a:schemeClr val="tx1"/>
                </a:solidFill>
              </a:rPr>
              <a:t> СОШ»</a:t>
            </a:r>
          </a:p>
          <a:p>
            <a:pPr algn="r"/>
            <a:r>
              <a:rPr lang="ru-RU" sz="2300" b="1" dirty="0" smtClean="0">
                <a:solidFill>
                  <a:schemeClr val="tx1"/>
                </a:solidFill>
              </a:rPr>
              <a:t>Шабанова Н.И., Репницина Л.В., </a:t>
            </a:r>
            <a:r>
              <a:rPr lang="ru-RU" sz="2300" b="1" dirty="0" err="1" smtClean="0">
                <a:solidFill>
                  <a:schemeClr val="tx1"/>
                </a:solidFill>
              </a:rPr>
              <a:t>Черноева</a:t>
            </a:r>
            <a:r>
              <a:rPr lang="ru-RU" sz="2300" b="1" dirty="0" smtClean="0">
                <a:solidFill>
                  <a:schemeClr val="tx1"/>
                </a:solidFill>
              </a:rPr>
              <a:t> Н.Б</a:t>
            </a:r>
            <a:r>
              <a:rPr lang="ru-RU" sz="4000" b="1" dirty="0" smtClean="0">
                <a:solidFill>
                  <a:schemeClr val="tx1"/>
                </a:solidFill>
              </a:rPr>
              <a:t>.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31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675"/>
              </a:spcAft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Способность к самостоятельному приобретению знаний и решению проблем.</a:t>
            </a:r>
            <a:endParaRPr lang="ru-RU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675"/>
              </a:spcAft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Оценивается 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сформированность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предметных знаний и способов действий.</a:t>
            </a:r>
            <a:endParaRPr lang="ru-RU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675"/>
              </a:spcAft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Оценивается  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сформированность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регулятивных действий.</a:t>
            </a:r>
            <a:endParaRPr lang="ru-RU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Критерии оценивания.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46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Наши проекты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имя\Desktop\выпускной\фото 4 класс 22\5c0012e4-7a2f-4919-b111-20d2a5ad7a3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6840760" cy="513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67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имя\Desktop\выпускной\фото 4 класс 22\c5fb916e-b9d9-480a-845e-9bd395eaba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362823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8640"/>
            <a:ext cx="3661672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5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имя\Desktop\a07a6137-2c0a-437d-8235-9d61e9c275c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932"/>
            <a:ext cx="3606180" cy="480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имя\Desktop\14ef0302-9266-4a45-a0ac-aac39be0bd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08720"/>
            <a:ext cx="3606180" cy="480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имя\Desktop\d09e6fd3-7dd7-4733-a6ff-7de5d1e8be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417" y="2057222"/>
            <a:ext cx="3600583" cy="480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61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имя\Desktop\1ad9653c-495c-4ba5-982c-312626cb75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3759882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имя\Desktop\148545f2-5210-4399-af57-ea9cdad2256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396" y="16202"/>
            <a:ext cx="428396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имя\Desktop\f366de0c-97a9-4a1f-8e9a-88c0b8818a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396" y="3392996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0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имя\Desktop\3e624f12-a190-4fbd-9f87-cc33290edc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03" y="-122950"/>
            <a:ext cx="9056413" cy="679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29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имя\Desktop\b710ad68-fd39-496b-b4a8-97cb713cf7d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50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8640"/>
            <a:ext cx="8712967" cy="6192688"/>
          </a:xfrm>
        </p:spPr>
        <p:txBody>
          <a:bodyPr/>
          <a:lstStyle/>
          <a:p>
            <a:pPr marL="0" lvl="0" indent="0" algn="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3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Расскажи – и я забуду,</a:t>
            </a:r>
          </a:p>
          <a:p>
            <a:pPr marL="0" lvl="0" indent="0" algn="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3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Покажи – и я запомню,</a:t>
            </a:r>
          </a:p>
          <a:p>
            <a:pPr marL="0" lvl="0" indent="0" algn="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3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Дай попробовать – и я пойму.</a:t>
            </a:r>
          </a:p>
          <a:p>
            <a:pPr marL="0" lvl="0" indent="0" algn="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Конфуций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lnSpc>
                <a:spcPct val="95000"/>
              </a:lnSpc>
              <a:spcAft>
                <a:spcPct val="0"/>
              </a:spcAft>
            </a:pPr>
            <a:r>
              <a:rPr lang="en-US" altLang="ru-RU" sz="4000" b="1" dirty="0">
                <a:solidFill>
                  <a:srgbClr val="CC3300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n-US" altLang="ru-RU" sz="4000" b="1" dirty="0">
                <a:solidFill>
                  <a:srgbClr val="CC3300"/>
                </a:solidFill>
                <a:latin typeface="Arial" charset="0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2591340"/>
            <a:ext cx="2808311" cy="397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216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124744"/>
            <a:ext cx="8164429" cy="5001419"/>
          </a:xfrm>
        </p:spPr>
        <p:txBody>
          <a:bodyPr>
            <a:normAutofit lnSpcReduction="10000"/>
          </a:bodyPr>
          <a:lstStyle/>
          <a:p>
            <a:pPr marL="0" lvl="0" indent="0" algn="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ru-RU" sz="2000" i="1" dirty="0">
                <a:solidFill>
                  <a:srgbClr val="402000"/>
                </a:solidFill>
                <a:latin typeface="Arial" charset="0"/>
              </a:rPr>
              <a:t>«Я </a:t>
            </a:r>
            <a:r>
              <a:rPr lang="en-US" altLang="ru-RU" sz="2000" i="1" dirty="0" err="1">
                <a:solidFill>
                  <a:srgbClr val="402000"/>
                </a:solidFill>
                <a:latin typeface="Arial" charset="0"/>
              </a:rPr>
              <a:t>знаю</a:t>
            </a:r>
            <a:r>
              <a:rPr lang="en-US" altLang="ru-RU" sz="2000" i="1" dirty="0">
                <a:solidFill>
                  <a:srgbClr val="402000"/>
                </a:solidFill>
                <a:latin typeface="Arial" charset="0"/>
              </a:rPr>
              <a:t>, </a:t>
            </a:r>
            <a:r>
              <a:rPr lang="en-US" altLang="ru-RU" sz="2000" i="1" dirty="0" err="1">
                <a:solidFill>
                  <a:srgbClr val="402000"/>
                </a:solidFill>
                <a:latin typeface="Arial" charset="0"/>
              </a:rPr>
              <a:t>для</a:t>
            </a:r>
            <a:r>
              <a:rPr lang="en-US" altLang="ru-RU" sz="2000" i="1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000" i="1" dirty="0" err="1">
                <a:solidFill>
                  <a:srgbClr val="402000"/>
                </a:solidFill>
                <a:latin typeface="Arial" charset="0"/>
              </a:rPr>
              <a:t>чего</a:t>
            </a:r>
            <a:r>
              <a:rPr lang="en-US" altLang="ru-RU" sz="2000" i="1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000" i="1" dirty="0" err="1">
                <a:solidFill>
                  <a:srgbClr val="402000"/>
                </a:solidFill>
                <a:latin typeface="Arial" charset="0"/>
              </a:rPr>
              <a:t>мне</a:t>
            </a:r>
            <a:r>
              <a:rPr lang="en-US" altLang="ru-RU" sz="2000" i="1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000" i="1" dirty="0" err="1">
                <a:solidFill>
                  <a:srgbClr val="402000"/>
                </a:solidFill>
                <a:latin typeface="Arial" charset="0"/>
              </a:rPr>
              <a:t>надо</a:t>
            </a:r>
            <a:r>
              <a:rPr lang="en-US" altLang="ru-RU" sz="2000" i="1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000" i="1" dirty="0" err="1">
                <a:solidFill>
                  <a:srgbClr val="402000"/>
                </a:solidFill>
                <a:latin typeface="Arial" charset="0"/>
              </a:rPr>
              <a:t>все</a:t>
            </a:r>
            <a:r>
              <a:rPr lang="en-US" altLang="ru-RU" sz="2000" i="1" dirty="0">
                <a:solidFill>
                  <a:srgbClr val="402000"/>
                </a:solidFill>
                <a:latin typeface="Arial" charset="0"/>
              </a:rPr>
              <a:t>, </a:t>
            </a:r>
            <a:r>
              <a:rPr lang="en-US" altLang="ru-RU" sz="2000" i="1" dirty="0" err="1">
                <a:solidFill>
                  <a:srgbClr val="402000"/>
                </a:solidFill>
                <a:latin typeface="Arial" charset="0"/>
              </a:rPr>
              <a:t>что</a:t>
            </a:r>
            <a:r>
              <a:rPr lang="en-US" altLang="ru-RU" sz="2000" i="1" dirty="0">
                <a:solidFill>
                  <a:srgbClr val="402000"/>
                </a:solidFill>
                <a:latin typeface="Arial" charset="0"/>
              </a:rPr>
              <a:t> я </a:t>
            </a:r>
            <a:r>
              <a:rPr lang="en-US" altLang="ru-RU" sz="2000" i="1" dirty="0" err="1">
                <a:solidFill>
                  <a:srgbClr val="402000"/>
                </a:solidFill>
                <a:latin typeface="Arial" charset="0"/>
              </a:rPr>
              <a:t>познаю</a:t>
            </a:r>
            <a:r>
              <a:rPr lang="en-US" altLang="ru-RU" sz="2000" i="1" dirty="0">
                <a:solidFill>
                  <a:srgbClr val="402000"/>
                </a:solidFill>
                <a:latin typeface="Arial" charset="0"/>
              </a:rPr>
              <a:t>. </a:t>
            </a:r>
            <a:endParaRPr lang="en-US" altLang="ru-RU" dirty="0">
              <a:solidFill>
                <a:srgbClr val="000000"/>
              </a:solidFill>
              <a:latin typeface="Times New Roman" pitchFamily="18" charset="0"/>
            </a:endParaRPr>
          </a:p>
          <a:p>
            <a:pPr marL="0" lvl="0" indent="0" algn="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ru-RU" sz="2000" i="1" dirty="0">
                <a:solidFill>
                  <a:srgbClr val="402000"/>
                </a:solidFill>
                <a:latin typeface="Arial" charset="0"/>
              </a:rPr>
              <a:t>Я </a:t>
            </a:r>
            <a:r>
              <a:rPr lang="en-US" altLang="ru-RU" sz="2000" i="1" dirty="0" err="1">
                <a:solidFill>
                  <a:srgbClr val="402000"/>
                </a:solidFill>
                <a:latin typeface="Arial" charset="0"/>
              </a:rPr>
              <a:t>знаю</a:t>
            </a:r>
            <a:r>
              <a:rPr lang="en-US" altLang="ru-RU" sz="2000" i="1" dirty="0">
                <a:solidFill>
                  <a:srgbClr val="402000"/>
                </a:solidFill>
                <a:latin typeface="Arial" charset="0"/>
              </a:rPr>
              <a:t>, </a:t>
            </a:r>
            <a:r>
              <a:rPr lang="en-US" altLang="ru-RU" sz="2000" i="1" dirty="0" err="1">
                <a:solidFill>
                  <a:srgbClr val="402000"/>
                </a:solidFill>
                <a:latin typeface="Arial" charset="0"/>
              </a:rPr>
              <a:t>где</a:t>
            </a:r>
            <a:r>
              <a:rPr lang="en-US" altLang="ru-RU" sz="2000" i="1" dirty="0">
                <a:solidFill>
                  <a:srgbClr val="402000"/>
                </a:solidFill>
                <a:latin typeface="Arial" charset="0"/>
              </a:rPr>
              <a:t> и </a:t>
            </a:r>
            <a:r>
              <a:rPr lang="en-US" altLang="ru-RU" sz="2000" i="1" dirty="0" err="1">
                <a:solidFill>
                  <a:srgbClr val="402000"/>
                </a:solidFill>
                <a:latin typeface="Arial" charset="0"/>
              </a:rPr>
              <a:t>как</a:t>
            </a:r>
            <a:r>
              <a:rPr lang="en-US" altLang="ru-RU" sz="2000" i="1" dirty="0">
                <a:solidFill>
                  <a:srgbClr val="402000"/>
                </a:solidFill>
                <a:latin typeface="Arial" charset="0"/>
              </a:rPr>
              <a:t> я </a:t>
            </a:r>
            <a:r>
              <a:rPr lang="en-US" altLang="ru-RU" sz="2000" i="1" dirty="0" err="1">
                <a:solidFill>
                  <a:srgbClr val="402000"/>
                </a:solidFill>
                <a:latin typeface="Arial" charset="0"/>
              </a:rPr>
              <a:t>могу</a:t>
            </a:r>
            <a:r>
              <a:rPr lang="en-US" altLang="ru-RU" sz="2000" i="1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000" i="1" dirty="0" err="1">
                <a:solidFill>
                  <a:srgbClr val="402000"/>
                </a:solidFill>
                <a:latin typeface="Arial" charset="0"/>
              </a:rPr>
              <a:t>это</a:t>
            </a:r>
            <a:r>
              <a:rPr lang="en-US" altLang="ru-RU" sz="2000" i="1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000" i="1" dirty="0" err="1">
                <a:solidFill>
                  <a:srgbClr val="402000"/>
                </a:solidFill>
                <a:latin typeface="Arial" charset="0"/>
              </a:rPr>
              <a:t>применить</a:t>
            </a:r>
            <a:r>
              <a:rPr lang="en-US" altLang="ru-RU" sz="2000" i="1" dirty="0">
                <a:solidFill>
                  <a:srgbClr val="402000"/>
                </a:solidFill>
                <a:latin typeface="Arial" charset="0"/>
              </a:rPr>
              <a:t>.» </a:t>
            </a:r>
            <a:endParaRPr lang="en-US" altLang="ru-RU" dirty="0">
              <a:solidFill>
                <a:srgbClr val="000000"/>
              </a:solidFill>
              <a:latin typeface="Times New Roman" pitchFamily="18" charset="0"/>
            </a:endParaRPr>
          </a:p>
          <a:p>
            <a:pPr marL="0" lvl="0" indent="0" algn="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ru-RU" sz="2000" dirty="0" err="1">
                <a:solidFill>
                  <a:srgbClr val="402000"/>
                </a:solidFill>
                <a:latin typeface="Arial" charset="0"/>
              </a:rPr>
              <a:t>Дж.Дьюи</a:t>
            </a:r>
            <a:endParaRPr lang="en-US" altLang="ru-RU" sz="2000" dirty="0">
              <a:solidFill>
                <a:srgbClr val="402000"/>
              </a:solidFill>
              <a:latin typeface="Arial" charset="0"/>
            </a:endParaRPr>
          </a:p>
          <a:p>
            <a:pPr marL="0" lvl="0" indent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ru-RU" sz="2000" kern="0" dirty="0" err="1">
                <a:solidFill>
                  <a:srgbClr val="402000"/>
                </a:solidFill>
                <a:latin typeface="Arial" charset="0"/>
              </a:rPr>
              <a:t>Метод</a:t>
            </a:r>
            <a:r>
              <a:rPr lang="en-US" altLang="ru-RU" sz="20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000" kern="0" dirty="0" err="1">
                <a:solidFill>
                  <a:srgbClr val="402000"/>
                </a:solidFill>
                <a:latin typeface="Arial" charset="0"/>
              </a:rPr>
              <a:t>проектов</a:t>
            </a:r>
            <a:r>
              <a:rPr lang="en-US" altLang="ru-RU" sz="2000" kern="0" dirty="0">
                <a:solidFill>
                  <a:srgbClr val="402000"/>
                </a:solidFill>
                <a:latin typeface="Arial" charset="0"/>
              </a:rPr>
              <a:t>, </a:t>
            </a:r>
            <a:r>
              <a:rPr lang="en-US" altLang="ru-RU" sz="2000" kern="0" dirty="0" err="1">
                <a:solidFill>
                  <a:srgbClr val="402000"/>
                </a:solidFill>
                <a:latin typeface="Arial" charset="0"/>
              </a:rPr>
              <a:t>известный</a:t>
            </a:r>
            <a:r>
              <a:rPr lang="en-US" altLang="ru-RU" sz="20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000" kern="0" dirty="0" err="1">
                <a:solidFill>
                  <a:srgbClr val="402000"/>
                </a:solidFill>
                <a:latin typeface="Arial" charset="0"/>
              </a:rPr>
              <a:t>также</a:t>
            </a:r>
            <a:r>
              <a:rPr lang="en-US" altLang="ru-RU" sz="20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000" kern="0" dirty="0" err="1">
                <a:solidFill>
                  <a:srgbClr val="402000"/>
                </a:solidFill>
                <a:latin typeface="Arial" charset="0"/>
              </a:rPr>
              <a:t>как</a:t>
            </a:r>
            <a:r>
              <a:rPr lang="en-US" altLang="ru-RU" sz="20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000" kern="0" dirty="0" err="1">
                <a:solidFill>
                  <a:srgbClr val="402000"/>
                </a:solidFill>
                <a:latin typeface="Arial" charset="0"/>
              </a:rPr>
              <a:t>метод</a:t>
            </a:r>
            <a:r>
              <a:rPr lang="en-US" altLang="ru-RU" sz="20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000" kern="0" dirty="0" err="1">
                <a:solidFill>
                  <a:srgbClr val="402000"/>
                </a:solidFill>
                <a:latin typeface="Arial" charset="0"/>
              </a:rPr>
              <a:t>проблем</a:t>
            </a:r>
            <a:r>
              <a:rPr lang="en-US" altLang="ru-RU" sz="2000" kern="0" dirty="0">
                <a:solidFill>
                  <a:srgbClr val="402000"/>
                </a:solidFill>
                <a:latin typeface="Arial" charset="0"/>
              </a:rPr>
              <a:t>, </a:t>
            </a:r>
            <a:r>
              <a:rPr lang="en-US" altLang="ru-RU" sz="2000" kern="0" dirty="0" err="1">
                <a:solidFill>
                  <a:srgbClr val="402000"/>
                </a:solidFill>
                <a:latin typeface="Arial" charset="0"/>
              </a:rPr>
              <a:t>возник</a:t>
            </a:r>
            <a:r>
              <a:rPr lang="en-US" altLang="ru-RU" sz="20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000" kern="0" dirty="0" err="1">
                <a:solidFill>
                  <a:srgbClr val="402000"/>
                </a:solidFill>
                <a:latin typeface="Arial" charset="0"/>
              </a:rPr>
              <a:t>еще</a:t>
            </a:r>
            <a:r>
              <a:rPr lang="en-US" altLang="ru-RU" sz="2000" kern="0" dirty="0">
                <a:solidFill>
                  <a:srgbClr val="402000"/>
                </a:solidFill>
                <a:latin typeface="Arial" charset="0"/>
              </a:rPr>
              <a:t> </a:t>
            </a:r>
            <a:br>
              <a:rPr lang="en-US" altLang="ru-RU" sz="2000" kern="0" dirty="0">
                <a:solidFill>
                  <a:srgbClr val="402000"/>
                </a:solidFill>
                <a:latin typeface="Arial" charset="0"/>
              </a:rPr>
            </a:br>
            <a:r>
              <a:rPr lang="en-US" altLang="ru-RU" sz="2000" kern="0" dirty="0">
                <a:solidFill>
                  <a:srgbClr val="402000"/>
                </a:solidFill>
                <a:latin typeface="Arial" charset="0"/>
              </a:rPr>
              <a:t>в 1920-е </a:t>
            </a:r>
            <a:r>
              <a:rPr lang="en-US" altLang="ru-RU" sz="2000" kern="0" dirty="0" err="1">
                <a:solidFill>
                  <a:srgbClr val="402000"/>
                </a:solidFill>
                <a:latin typeface="Arial" charset="0"/>
              </a:rPr>
              <a:t>годы</a:t>
            </a:r>
            <a:r>
              <a:rPr lang="en-US" altLang="ru-RU" sz="2000" kern="0" dirty="0">
                <a:solidFill>
                  <a:srgbClr val="402000"/>
                </a:solidFill>
                <a:latin typeface="Arial" charset="0"/>
              </a:rPr>
              <a:t> в США. </a:t>
            </a:r>
            <a:r>
              <a:rPr lang="en-US" altLang="ru-RU" sz="2000" kern="0" dirty="0" err="1">
                <a:solidFill>
                  <a:srgbClr val="402000"/>
                </a:solidFill>
                <a:latin typeface="Arial" charset="0"/>
              </a:rPr>
              <a:t>Обычно</a:t>
            </a:r>
            <a:r>
              <a:rPr lang="en-US" altLang="ru-RU" sz="20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000" kern="0" dirty="0" err="1">
                <a:solidFill>
                  <a:srgbClr val="402000"/>
                </a:solidFill>
                <a:latin typeface="Arial" charset="0"/>
              </a:rPr>
              <a:t>его</a:t>
            </a:r>
            <a:r>
              <a:rPr lang="en-US" altLang="ru-RU" sz="20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000" kern="0" dirty="0" err="1">
                <a:solidFill>
                  <a:srgbClr val="402000"/>
                </a:solidFill>
                <a:latin typeface="Arial" charset="0"/>
              </a:rPr>
              <a:t>связывают</a:t>
            </a:r>
            <a:r>
              <a:rPr lang="en-US" altLang="ru-RU" sz="2000" kern="0" dirty="0">
                <a:solidFill>
                  <a:srgbClr val="402000"/>
                </a:solidFill>
                <a:latin typeface="Arial" charset="0"/>
              </a:rPr>
              <a:t> с </a:t>
            </a:r>
            <a:r>
              <a:rPr lang="en-US" altLang="ru-RU" sz="2000" kern="0" dirty="0" err="1">
                <a:solidFill>
                  <a:srgbClr val="402000"/>
                </a:solidFill>
                <a:latin typeface="Arial" charset="0"/>
              </a:rPr>
              <a:t>идеями</a:t>
            </a:r>
            <a:r>
              <a:rPr lang="en-US" altLang="ru-RU" sz="20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000" kern="0" dirty="0" err="1">
                <a:solidFill>
                  <a:srgbClr val="402000"/>
                </a:solidFill>
                <a:latin typeface="Arial" charset="0"/>
              </a:rPr>
              <a:t>гуманистического</a:t>
            </a:r>
            <a:r>
              <a:rPr lang="en-US" altLang="ru-RU" sz="20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000" kern="0" dirty="0" err="1">
                <a:solidFill>
                  <a:srgbClr val="402000"/>
                </a:solidFill>
                <a:latin typeface="Arial" charset="0"/>
              </a:rPr>
              <a:t>направления</a:t>
            </a:r>
            <a:r>
              <a:rPr lang="en-US" altLang="ru-RU" sz="2000" kern="0" dirty="0">
                <a:solidFill>
                  <a:srgbClr val="402000"/>
                </a:solidFill>
                <a:latin typeface="Arial" charset="0"/>
              </a:rPr>
              <a:t> в </a:t>
            </a:r>
            <a:r>
              <a:rPr lang="en-US" altLang="ru-RU" sz="2000" kern="0" dirty="0" err="1">
                <a:solidFill>
                  <a:srgbClr val="402000"/>
                </a:solidFill>
                <a:latin typeface="Arial" charset="0"/>
              </a:rPr>
              <a:t>философии</a:t>
            </a:r>
            <a:r>
              <a:rPr lang="en-US" altLang="ru-RU" sz="2000" kern="0" dirty="0">
                <a:solidFill>
                  <a:srgbClr val="402000"/>
                </a:solidFill>
                <a:latin typeface="Arial" charset="0"/>
              </a:rPr>
              <a:t> и </a:t>
            </a:r>
            <a:r>
              <a:rPr lang="en-US" altLang="ru-RU" sz="2000" kern="0" dirty="0" err="1">
                <a:solidFill>
                  <a:srgbClr val="402000"/>
                </a:solidFill>
                <a:latin typeface="Arial" charset="0"/>
              </a:rPr>
              <a:t>образовании</a:t>
            </a:r>
            <a:r>
              <a:rPr lang="en-US" altLang="ru-RU" sz="20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000" kern="0" dirty="0" err="1">
                <a:solidFill>
                  <a:srgbClr val="402000"/>
                </a:solidFill>
                <a:latin typeface="Arial" charset="0"/>
              </a:rPr>
              <a:t>американского</a:t>
            </a:r>
            <a:r>
              <a:rPr lang="en-US" altLang="ru-RU" sz="20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000" kern="0" dirty="0" err="1">
                <a:solidFill>
                  <a:srgbClr val="402000"/>
                </a:solidFill>
                <a:latin typeface="Arial" charset="0"/>
              </a:rPr>
              <a:t>философа</a:t>
            </a:r>
            <a:r>
              <a:rPr lang="en-US" altLang="ru-RU" sz="2000" kern="0" dirty="0">
                <a:solidFill>
                  <a:srgbClr val="402000"/>
                </a:solidFill>
                <a:latin typeface="Arial" charset="0"/>
              </a:rPr>
              <a:t> и </a:t>
            </a:r>
            <a:r>
              <a:rPr lang="en-US" altLang="ru-RU" sz="2000" kern="0" dirty="0" err="1">
                <a:solidFill>
                  <a:srgbClr val="402000"/>
                </a:solidFill>
                <a:latin typeface="Arial" charset="0"/>
              </a:rPr>
              <a:t>педагога</a:t>
            </a:r>
            <a:r>
              <a:rPr lang="en-US" altLang="ru-RU" sz="20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000" kern="0" dirty="0" err="1">
                <a:solidFill>
                  <a:srgbClr val="CC3300"/>
                </a:solidFill>
                <a:latin typeface="Arial" charset="0"/>
              </a:rPr>
              <a:t>Дж.Дьюи</a:t>
            </a:r>
            <a:r>
              <a:rPr lang="en-US" altLang="ru-RU" sz="2000" kern="0" dirty="0">
                <a:solidFill>
                  <a:srgbClr val="402000"/>
                </a:solidFill>
                <a:latin typeface="Arial" charset="0"/>
              </a:rPr>
              <a:t>, а </a:t>
            </a:r>
            <a:r>
              <a:rPr lang="en-US" altLang="ru-RU" sz="2000" kern="0" dirty="0" err="1">
                <a:solidFill>
                  <a:srgbClr val="402000"/>
                </a:solidFill>
                <a:latin typeface="Arial" charset="0"/>
              </a:rPr>
              <a:t>также</a:t>
            </a:r>
            <a:r>
              <a:rPr lang="en-US" altLang="ru-RU" sz="20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000" kern="0" dirty="0" err="1">
                <a:solidFill>
                  <a:srgbClr val="402000"/>
                </a:solidFill>
                <a:latin typeface="Arial" charset="0"/>
              </a:rPr>
              <a:t>его</a:t>
            </a:r>
            <a:r>
              <a:rPr lang="en-US" altLang="ru-RU" sz="20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000" kern="0" dirty="0" err="1">
                <a:solidFill>
                  <a:srgbClr val="402000"/>
                </a:solidFill>
                <a:latin typeface="Arial" charset="0"/>
              </a:rPr>
              <a:t>ученика</a:t>
            </a:r>
            <a:r>
              <a:rPr lang="en-US" altLang="ru-RU" sz="20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000" kern="0" dirty="0" err="1">
                <a:solidFill>
                  <a:srgbClr val="CC3300"/>
                </a:solidFill>
                <a:latin typeface="Arial" charset="0"/>
              </a:rPr>
              <a:t>В.Х.Килпатрика</a:t>
            </a:r>
            <a:r>
              <a:rPr lang="en-US" altLang="ru-RU" sz="2000" kern="0" dirty="0">
                <a:solidFill>
                  <a:srgbClr val="402000"/>
                </a:solidFill>
                <a:latin typeface="Arial" charset="0"/>
              </a:rPr>
              <a:t>.</a:t>
            </a:r>
            <a:endParaRPr lang="en-US" altLang="ru-RU" sz="3200" kern="0" dirty="0">
              <a:solidFill>
                <a:srgbClr val="000000"/>
              </a:solidFill>
              <a:latin typeface="Times New Roman"/>
            </a:endParaRPr>
          </a:p>
          <a:p>
            <a:pPr marL="0" lvl="0" indent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ru-RU" sz="2000" kern="0" dirty="0" err="1">
                <a:solidFill>
                  <a:srgbClr val="402000"/>
                </a:solidFill>
                <a:latin typeface="Arial" charset="0"/>
              </a:rPr>
              <a:t>Дьюи</a:t>
            </a:r>
            <a:r>
              <a:rPr lang="en-US" altLang="ru-RU" sz="20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000" kern="0" dirty="0" err="1">
                <a:solidFill>
                  <a:srgbClr val="402000"/>
                </a:solidFill>
                <a:latin typeface="Arial" charset="0"/>
              </a:rPr>
              <a:t>предлагал</a:t>
            </a:r>
            <a:r>
              <a:rPr lang="en-US" altLang="ru-RU" sz="20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000" kern="0" dirty="0" err="1">
                <a:solidFill>
                  <a:srgbClr val="402000"/>
                </a:solidFill>
                <a:latin typeface="Arial" charset="0"/>
              </a:rPr>
              <a:t>строить</a:t>
            </a:r>
            <a:r>
              <a:rPr lang="en-US" altLang="ru-RU" sz="20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000" kern="0" dirty="0" err="1">
                <a:solidFill>
                  <a:srgbClr val="402000"/>
                </a:solidFill>
                <a:latin typeface="Arial" charset="0"/>
              </a:rPr>
              <a:t>обучение</a:t>
            </a:r>
            <a:r>
              <a:rPr lang="en-US" altLang="ru-RU" sz="20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000" kern="0" dirty="0" err="1">
                <a:solidFill>
                  <a:srgbClr val="402000"/>
                </a:solidFill>
                <a:latin typeface="Arial" charset="0"/>
              </a:rPr>
              <a:t>на</a:t>
            </a:r>
            <a:r>
              <a:rPr lang="en-US" altLang="ru-RU" sz="20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000" kern="0" dirty="0" err="1">
                <a:solidFill>
                  <a:srgbClr val="402000"/>
                </a:solidFill>
                <a:latin typeface="Arial" charset="0"/>
              </a:rPr>
              <a:t>активной</a:t>
            </a:r>
            <a:r>
              <a:rPr lang="en-US" altLang="ru-RU" sz="20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000" kern="0" dirty="0" err="1">
                <a:solidFill>
                  <a:srgbClr val="402000"/>
                </a:solidFill>
                <a:latin typeface="Arial" charset="0"/>
              </a:rPr>
              <a:t>основе</a:t>
            </a:r>
            <a:r>
              <a:rPr lang="en-US" altLang="ru-RU" sz="2000" kern="0" dirty="0">
                <a:solidFill>
                  <a:srgbClr val="402000"/>
                </a:solidFill>
                <a:latin typeface="Arial" charset="0"/>
              </a:rPr>
              <a:t>, </a:t>
            </a:r>
            <a:r>
              <a:rPr lang="en-US" altLang="ru-RU" sz="2000" kern="0" dirty="0" err="1">
                <a:solidFill>
                  <a:srgbClr val="402000"/>
                </a:solidFill>
                <a:latin typeface="Arial" charset="0"/>
              </a:rPr>
              <a:t>через</a:t>
            </a:r>
            <a:r>
              <a:rPr lang="en-US" altLang="ru-RU" sz="20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000" kern="0" dirty="0" err="1">
                <a:solidFill>
                  <a:srgbClr val="402000"/>
                </a:solidFill>
                <a:latin typeface="Arial" charset="0"/>
              </a:rPr>
              <a:t>прак-тическую</a:t>
            </a:r>
            <a:r>
              <a:rPr lang="en-US" altLang="ru-RU" sz="20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000" kern="0" dirty="0" err="1">
                <a:solidFill>
                  <a:srgbClr val="402000"/>
                </a:solidFill>
                <a:latin typeface="Arial" charset="0"/>
              </a:rPr>
              <a:t>деятельность</a:t>
            </a:r>
            <a:r>
              <a:rPr lang="en-US" altLang="ru-RU" sz="20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000" kern="0" dirty="0" err="1">
                <a:solidFill>
                  <a:srgbClr val="402000"/>
                </a:solidFill>
                <a:latin typeface="Arial" charset="0"/>
              </a:rPr>
              <a:t>ученика</a:t>
            </a:r>
            <a:r>
              <a:rPr lang="en-US" altLang="ru-RU" sz="2000" kern="0" dirty="0">
                <a:solidFill>
                  <a:srgbClr val="402000"/>
                </a:solidFill>
                <a:latin typeface="Arial" charset="0"/>
              </a:rPr>
              <a:t>, </a:t>
            </a:r>
            <a:r>
              <a:rPr lang="en-US" altLang="ru-RU" sz="2000" kern="0" dirty="0" err="1">
                <a:solidFill>
                  <a:srgbClr val="402000"/>
                </a:solidFill>
                <a:latin typeface="Arial" charset="0"/>
              </a:rPr>
              <a:t>соответствующую</a:t>
            </a:r>
            <a:r>
              <a:rPr lang="en-US" altLang="ru-RU" sz="20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000" kern="0" dirty="0" err="1">
                <a:solidFill>
                  <a:srgbClr val="402000"/>
                </a:solidFill>
                <a:latin typeface="Arial" charset="0"/>
              </a:rPr>
              <a:t>его</a:t>
            </a:r>
            <a:r>
              <a:rPr lang="en-US" altLang="ru-RU" sz="20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000" kern="0" dirty="0" err="1">
                <a:solidFill>
                  <a:srgbClr val="402000"/>
                </a:solidFill>
                <a:latin typeface="Arial" charset="0"/>
              </a:rPr>
              <a:t>личной</a:t>
            </a:r>
            <a:r>
              <a:rPr lang="en-US" altLang="ru-RU" sz="20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000" kern="0" dirty="0" err="1">
                <a:solidFill>
                  <a:srgbClr val="402000"/>
                </a:solidFill>
                <a:latin typeface="Arial" charset="0"/>
              </a:rPr>
              <a:t>заин-тересованности</a:t>
            </a:r>
            <a:r>
              <a:rPr lang="en-US" altLang="ru-RU" sz="20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000" kern="0" dirty="0" err="1">
                <a:solidFill>
                  <a:srgbClr val="402000"/>
                </a:solidFill>
                <a:latin typeface="Arial" charset="0"/>
              </a:rPr>
              <a:t>именно</a:t>
            </a:r>
            <a:r>
              <a:rPr lang="en-US" altLang="ru-RU" sz="2000" kern="0" dirty="0">
                <a:solidFill>
                  <a:srgbClr val="402000"/>
                </a:solidFill>
                <a:latin typeface="Arial" charset="0"/>
              </a:rPr>
              <a:t> в </a:t>
            </a:r>
            <a:r>
              <a:rPr lang="en-US" altLang="ru-RU" sz="2000" kern="0" dirty="0" err="1">
                <a:solidFill>
                  <a:srgbClr val="402000"/>
                </a:solidFill>
                <a:latin typeface="Arial" charset="0"/>
              </a:rPr>
              <a:t>этом</a:t>
            </a:r>
            <a:r>
              <a:rPr lang="en-US" altLang="ru-RU" sz="20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000" kern="0" dirty="0" err="1">
                <a:solidFill>
                  <a:srgbClr val="402000"/>
                </a:solidFill>
                <a:latin typeface="Arial" charset="0"/>
              </a:rPr>
              <a:t>знании</a:t>
            </a:r>
            <a:r>
              <a:rPr lang="en-US" altLang="ru-RU" sz="2000" kern="0" dirty="0">
                <a:solidFill>
                  <a:srgbClr val="402000"/>
                </a:solidFill>
                <a:latin typeface="Arial" charset="0"/>
              </a:rPr>
              <a:t>. </a:t>
            </a:r>
            <a:endParaRPr lang="en-US" altLang="ru-RU" sz="3200" kern="0" dirty="0">
              <a:solidFill>
                <a:srgbClr val="000000"/>
              </a:solidFill>
              <a:latin typeface="Times New Roman"/>
            </a:endParaRPr>
          </a:p>
          <a:p>
            <a:pPr marL="0" lvl="0" indent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ru-RU" sz="2000" kern="0" dirty="0">
                <a:solidFill>
                  <a:srgbClr val="402000"/>
                </a:solidFill>
                <a:latin typeface="Arial" charset="0"/>
              </a:rPr>
              <a:t>В </a:t>
            </a:r>
            <a:r>
              <a:rPr lang="en-US" altLang="ru-RU" sz="2000" kern="0" dirty="0" err="1">
                <a:solidFill>
                  <a:srgbClr val="402000"/>
                </a:solidFill>
                <a:latin typeface="Arial" charset="0"/>
              </a:rPr>
              <a:t>России</a:t>
            </a:r>
            <a:r>
              <a:rPr lang="en-US" altLang="ru-RU" sz="20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000" kern="0" dirty="0" err="1">
                <a:solidFill>
                  <a:srgbClr val="402000"/>
                </a:solidFill>
                <a:latin typeface="Arial" charset="0"/>
              </a:rPr>
              <a:t>идеи</a:t>
            </a:r>
            <a:r>
              <a:rPr lang="en-US" altLang="ru-RU" sz="20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000" kern="0" dirty="0" err="1">
                <a:solidFill>
                  <a:srgbClr val="402000"/>
                </a:solidFill>
                <a:latin typeface="Arial" charset="0"/>
              </a:rPr>
              <a:t>проектного</a:t>
            </a:r>
            <a:r>
              <a:rPr lang="en-US" altLang="ru-RU" sz="20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000" kern="0" dirty="0" err="1">
                <a:solidFill>
                  <a:srgbClr val="402000"/>
                </a:solidFill>
                <a:latin typeface="Arial" charset="0"/>
              </a:rPr>
              <a:t>обучения</a:t>
            </a:r>
            <a:r>
              <a:rPr lang="en-US" altLang="ru-RU" sz="20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000" kern="0" dirty="0" err="1">
                <a:solidFill>
                  <a:srgbClr val="402000"/>
                </a:solidFill>
                <a:latin typeface="Arial" charset="0"/>
              </a:rPr>
              <a:t>возникли</a:t>
            </a:r>
            <a:r>
              <a:rPr lang="en-US" altLang="ru-RU" sz="20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000" kern="0" dirty="0" err="1">
                <a:solidFill>
                  <a:srgbClr val="402000"/>
                </a:solidFill>
                <a:latin typeface="Arial" charset="0"/>
              </a:rPr>
              <a:t>практически</a:t>
            </a:r>
            <a:r>
              <a:rPr lang="en-US" altLang="ru-RU" sz="20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000" kern="0" dirty="0" err="1">
                <a:solidFill>
                  <a:srgbClr val="402000"/>
                </a:solidFill>
                <a:latin typeface="Arial" charset="0"/>
              </a:rPr>
              <a:t>одновременно</a:t>
            </a:r>
            <a:r>
              <a:rPr lang="en-US" altLang="ru-RU" sz="2000" kern="0" dirty="0">
                <a:solidFill>
                  <a:srgbClr val="402000"/>
                </a:solidFill>
                <a:latin typeface="Arial" charset="0"/>
              </a:rPr>
              <a:t> с </a:t>
            </a:r>
            <a:r>
              <a:rPr lang="en-US" altLang="ru-RU" sz="2000" kern="0" dirty="0" err="1">
                <a:solidFill>
                  <a:srgbClr val="402000"/>
                </a:solidFill>
                <a:latin typeface="Arial" charset="0"/>
              </a:rPr>
              <a:t>разработками</a:t>
            </a:r>
            <a:r>
              <a:rPr lang="en-US" altLang="ru-RU" sz="20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000" kern="0" dirty="0" err="1">
                <a:solidFill>
                  <a:srgbClr val="402000"/>
                </a:solidFill>
                <a:latin typeface="Arial" charset="0"/>
              </a:rPr>
              <a:t>американских</a:t>
            </a:r>
            <a:r>
              <a:rPr lang="en-US" altLang="ru-RU" sz="20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000" kern="0" dirty="0" err="1">
                <a:solidFill>
                  <a:srgbClr val="402000"/>
                </a:solidFill>
                <a:latin typeface="Arial" charset="0"/>
              </a:rPr>
              <a:t>педагогов</a:t>
            </a:r>
            <a:r>
              <a:rPr lang="en-US" altLang="ru-RU" sz="2000" kern="0" dirty="0">
                <a:solidFill>
                  <a:srgbClr val="402000"/>
                </a:solidFill>
                <a:latin typeface="Arial" charset="0"/>
              </a:rPr>
              <a:t>. </a:t>
            </a:r>
            <a:r>
              <a:rPr lang="en-US" altLang="ru-RU" sz="2000" kern="0" dirty="0" err="1">
                <a:solidFill>
                  <a:srgbClr val="402000"/>
                </a:solidFill>
                <a:latin typeface="Arial" charset="0"/>
              </a:rPr>
              <a:t>Под</a:t>
            </a:r>
            <a:r>
              <a:rPr lang="en-US" altLang="ru-RU" sz="20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000" kern="0" dirty="0" err="1">
                <a:solidFill>
                  <a:srgbClr val="402000"/>
                </a:solidFill>
                <a:latin typeface="Arial" charset="0"/>
              </a:rPr>
              <a:t>руководством</a:t>
            </a:r>
            <a:r>
              <a:rPr lang="en-US" altLang="ru-RU" sz="20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000" kern="0" dirty="0" err="1">
                <a:solidFill>
                  <a:srgbClr val="402000"/>
                </a:solidFill>
                <a:latin typeface="Arial" charset="0"/>
              </a:rPr>
              <a:t>русского</a:t>
            </a:r>
            <a:r>
              <a:rPr lang="en-US" altLang="ru-RU" sz="20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000" kern="0" dirty="0" err="1">
                <a:solidFill>
                  <a:srgbClr val="402000"/>
                </a:solidFill>
                <a:latin typeface="Arial" charset="0"/>
              </a:rPr>
              <a:t>педагога</a:t>
            </a:r>
            <a:r>
              <a:rPr lang="en-US" altLang="ru-RU" sz="20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000" kern="0" dirty="0" err="1">
                <a:solidFill>
                  <a:srgbClr val="CC3300"/>
                </a:solidFill>
                <a:latin typeface="Arial" charset="0"/>
              </a:rPr>
              <a:t>С.Т.Шацкого</a:t>
            </a:r>
            <a:r>
              <a:rPr lang="en-US" altLang="ru-RU" sz="2000" kern="0" dirty="0">
                <a:solidFill>
                  <a:srgbClr val="402000"/>
                </a:solidFill>
                <a:latin typeface="Arial" charset="0"/>
              </a:rPr>
              <a:t> в 1905 </a:t>
            </a:r>
            <a:r>
              <a:rPr lang="en-US" altLang="ru-RU" sz="2000" kern="0" dirty="0" err="1">
                <a:solidFill>
                  <a:srgbClr val="402000"/>
                </a:solidFill>
                <a:latin typeface="Arial" charset="0"/>
              </a:rPr>
              <a:t>году</a:t>
            </a:r>
            <a:r>
              <a:rPr lang="en-US" altLang="ru-RU" sz="20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000" kern="0" dirty="0" err="1">
                <a:solidFill>
                  <a:srgbClr val="402000"/>
                </a:solidFill>
                <a:latin typeface="Arial" charset="0"/>
              </a:rPr>
              <a:t>была</a:t>
            </a:r>
            <a:r>
              <a:rPr lang="en-US" altLang="ru-RU" sz="20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000" kern="0" dirty="0" err="1">
                <a:solidFill>
                  <a:srgbClr val="402000"/>
                </a:solidFill>
                <a:latin typeface="Arial" charset="0"/>
              </a:rPr>
              <a:t>организована</a:t>
            </a:r>
            <a:r>
              <a:rPr lang="en-US" altLang="ru-RU" sz="20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000" kern="0" dirty="0" err="1">
                <a:solidFill>
                  <a:srgbClr val="402000"/>
                </a:solidFill>
                <a:latin typeface="Arial" charset="0"/>
              </a:rPr>
              <a:t>небольшая</a:t>
            </a:r>
            <a:r>
              <a:rPr lang="en-US" altLang="ru-RU" sz="20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000" kern="0" dirty="0" err="1">
                <a:solidFill>
                  <a:srgbClr val="402000"/>
                </a:solidFill>
                <a:latin typeface="Arial" charset="0"/>
              </a:rPr>
              <a:t>группа</a:t>
            </a:r>
            <a:r>
              <a:rPr lang="en-US" altLang="ru-RU" sz="20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000" kern="0" dirty="0" err="1">
                <a:solidFill>
                  <a:srgbClr val="402000"/>
                </a:solidFill>
                <a:latin typeface="Arial" charset="0"/>
              </a:rPr>
              <a:t>сотрудников</a:t>
            </a:r>
            <a:r>
              <a:rPr lang="en-US" altLang="ru-RU" sz="2000" kern="0" dirty="0">
                <a:solidFill>
                  <a:srgbClr val="402000"/>
                </a:solidFill>
                <a:latin typeface="Arial" charset="0"/>
              </a:rPr>
              <a:t>, </a:t>
            </a:r>
            <a:r>
              <a:rPr lang="en-US" altLang="ru-RU" sz="2000" kern="0" dirty="0" err="1">
                <a:solidFill>
                  <a:srgbClr val="402000"/>
                </a:solidFill>
                <a:latin typeface="Arial" charset="0"/>
              </a:rPr>
              <a:t>пытавшаяся</a:t>
            </a:r>
            <a:r>
              <a:rPr lang="en-US" altLang="ru-RU" sz="20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000" kern="0" dirty="0" err="1">
                <a:solidFill>
                  <a:srgbClr val="402000"/>
                </a:solidFill>
                <a:latin typeface="Arial" charset="0"/>
              </a:rPr>
              <a:t>активно</a:t>
            </a:r>
            <a:r>
              <a:rPr lang="en-US" altLang="ru-RU" sz="20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000" kern="0" dirty="0" err="1">
                <a:solidFill>
                  <a:srgbClr val="402000"/>
                </a:solidFill>
                <a:latin typeface="Arial" charset="0"/>
              </a:rPr>
              <a:t>использовать</a:t>
            </a:r>
            <a:r>
              <a:rPr lang="en-US" altLang="ru-RU" sz="20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000" kern="0" dirty="0" err="1">
                <a:solidFill>
                  <a:srgbClr val="402000"/>
                </a:solidFill>
                <a:latin typeface="Arial" charset="0"/>
              </a:rPr>
              <a:t>проектные</a:t>
            </a:r>
            <a:r>
              <a:rPr lang="en-US" altLang="ru-RU" sz="20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000" kern="0" dirty="0" err="1">
                <a:solidFill>
                  <a:srgbClr val="402000"/>
                </a:solidFill>
                <a:latin typeface="Arial" charset="0"/>
              </a:rPr>
              <a:t>методы</a:t>
            </a:r>
            <a:r>
              <a:rPr lang="en-US" altLang="ru-RU" sz="2000" kern="0" dirty="0">
                <a:solidFill>
                  <a:srgbClr val="402000"/>
                </a:solidFill>
                <a:latin typeface="Arial" charset="0"/>
              </a:rPr>
              <a:t> в </a:t>
            </a:r>
            <a:r>
              <a:rPr lang="en-US" altLang="ru-RU" sz="2000" kern="0" dirty="0" err="1">
                <a:solidFill>
                  <a:srgbClr val="402000"/>
                </a:solidFill>
                <a:latin typeface="Arial" charset="0"/>
              </a:rPr>
              <a:t>практике</a:t>
            </a:r>
            <a:r>
              <a:rPr lang="en-US" altLang="ru-RU" sz="20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000" kern="0" dirty="0" err="1">
                <a:solidFill>
                  <a:srgbClr val="402000"/>
                </a:solidFill>
                <a:latin typeface="Arial" charset="0"/>
              </a:rPr>
              <a:t>преподавания</a:t>
            </a:r>
            <a:r>
              <a:rPr lang="en-US" altLang="ru-RU" sz="2000" kern="0" dirty="0">
                <a:solidFill>
                  <a:srgbClr val="402000"/>
                </a:solidFill>
                <a:latin typeface="Arial" charset="0"/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lnSpc>
                <a:spcPct val="95000"/>
              </a:lnSpc>
              <a:spcAft>
                <a:spcPct val="0"/>
              </a:spcAft>
            </a:pPr>
            <a:r>
              <a:rPr lang="en-US" altLang="ru-RU" sz="4000" b="1" dirty="0" err="1">
                <a:solidFill>
                  <a:srgbClr val="CC3300"/>
                </a:solidFill>
                <a:latin typeface="Arial" charset="0"/>
                <a:ea typeface="+mn-ea"/>
                <a:cs typeface="+mn-cs"/>
              </a:rPr>
              <a:t>Немного</a:t>
            </a:r>
            <a:r>
              <a:rPr lang="en-US" altLang="ru-RU" sz="4000" b="1" dirty="0">
                <a:solidFill>
                  <a:srgbClr val="CC3300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altLang="ru-RU" sz="4000" b="1" dirty="0" err="1">
                <a:solidFill>
                  <a:srgbClr val="CC3300"/>
                </a:solidFill>
                <a:latin typeface="Arial" charset="0"/>
                <a:ea typeface="+mn-ea"/>
                <a:cs typeface="+mn-cs"/>
              </a:rPr>
              <a:t>истории</a:t>
            </a:r>
            <a:r>
              <a:rPr lang="en-US" altLang="ru-RU" sz="4000" b="1" dirty="0">
                <a:solidFill>
                  <a:srgbClr val="CC3300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n-US" altLang="ru-RU" sz="4000" b="1" dirty="0">
                <a:solidFill>
                  <a:srgbClr val="CC3300"/>
                </a:solidFill>
                <a:latin typeface="Arial" charset="0"/>
                <a:ea typeface="+mn-ea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43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836712"/>
            <a:ext cx="7408333" cy="5289451"/>
          </a:xfrm>
        </p:spPr>
        <p:txBody>
          <a:bodyPr>
            <a:normAutofit/>
          </a:bodyPr>
          <a:lstStyle/>
          <a:p>
            <a:pPr marL="0" lvl="0" indent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ru-RU" sz="2200" kern="0" dirty="0" err="1">
                <a:solidFill>
                  <a:srgbClr val="402000"/>
                </a:solidFill>
                <a:latin typeface="Arial" charset="0"/>
              </a:rPr>
              <a:t>Дьюи</a:t>
            </a:r>
            <a:r>
              <a:rPr lang="en-US" altLang="ru-RU" sz="22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200" kern="0" dirty="0" err="1">
                <a:solidFill>
                  <a:srgbClr val="402000"/>
                </a:solidFill>
                <a:latin typeface="Arial" charset="0"/>
              </a:rPr>
              <a:t>исходил</a:t>
            </a:r>
            <a:r>
              <a:rPr lang="en-US" altLang="ru-RU" sz="22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200" kern="0" dirty="0" err="1">
                <a:solidFill>
                  <a:srgbClr val="402000"/>
                </a:solidFill>
                <a:latin typeface="Arial" charset="0"/>
              </a:rPr>
              <a:t>из</a:t>
            </a:r>
            <a:r>
              <a:rPr lang="en-US" altLang="ru-RU" sz="22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200" kern="0" dirty="0" err="1">
                <a:solidFill>
                  <a:srgbClr val="402000"/>
                </a:solidFill>
                <a:latin typeface="Arial" charset="0"/>
              </a:rPr>
              <a:t>того</a:t>
            </a:r>
            <a:r>
              <a:rPr lang="en-US" altLang="ru-RU" sz="2200" kern="0" dirty="0">
                <a:solidFill>
                  <a:srgbClr val="402000"/>
                </a:solidFill>
                <a:latin typeface="Arial" charset="0"/>
              </a:rPr>
              <a:t>, </a:t>
            </a:r>
            <a:r>
              <a:rPr lang="en-US" altLang="ru-RU" sz="2200" kern="0" dirty="0" err="1">
                <a:solidFill>
                  <a:srgbClr val="402000"/>
                </a:solidFill>
                <a:latin typeface="Arial" charset="0"/>
              </a:rPr>
              <a:t>что</a:t>
            </a:r>
            <a:r>
              <a:rPr lang="en-US" altLang="ru-RU" sz="22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200" kern="0" dirty="0" err="1">
                <a:solidFill>
                  <a:srgbClr val="402000"/>
                </a:solidFill>
                <a:latin typeface="Arial" charset="0"/>
              </a:rPr>
              <a:t>роль</a:t>
            </a:r>
            <a:r>
              <a:rPr lang="en-US" altLang="ru-RU" sz="22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200" kern="0" dirty="0" err="1">
                <a:solidFill>
                  <a:srgbClr val="402000"/>
                </a:solidFill>
                <a:latin typeface="Arial" charset="0"/>
              </a:rPr>
              <a:t>детства</a:t>
            </a:r>
            <a:r>
              <a:rPr lang="en-US" altLang="ru-RU" sz="22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200" kern="0" dirty="0" err="1">
                <a:solidFill>
                  <a:srgbClr val="402000"/>
                </a:solidFill>
                <a:latin typeface="Arial" charset="0"/>
              </a:rPr>
              <a:t>не</a:t>
            </a:r>
            <a:r>
              <a:rPr lang="en-US" altLang="ru-RU" sz="22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200" kern="0" dirty="0" err="1">
                <a:solidFill>
                  <a:srgbClr val="402000"/>
                </a:solidFill>
                <a:latin typeface="Arial" charset="0"/>
              </a:rPr>
              <a:t>ограничивается</a:t>
            </a:r>
            <a:r>
              <a:rPr lang="en-US" altLang="ru-RU" sz="22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200" kern="0" dirty="0" err="1">
                <a:solidFill>
                  <a:srgbClr val="402000"/>
                </a:solidFill>
                <a:latin typeface="Arial" charset="0"/>
              </a:rPr>
              <a:t>подготовкой</a:t>
            </a:r>
            <a:r>
              <a:rPr lang="en-US" altLang="ru-RU" sz="2200" kern="0" dirty="0">
                <a:solidFill>
                  <a:srgbClr val="402000"/>
                </a:solidFill>
                <a:latin typeface="Arial" charset="0"/>
              </a:rPr>
              <a:t> к </a:t>
            </a:r>
            <a:r>
              <a:rPr lang="en-US" altLang="ru-RU" sz="2200" kern="0" dirty="0" err="1">
                <a:solidFill>
                  <a:srgbClr val="402000"/>
                </a:solidFill>
                <a:latin typeface="Arial" charset="0"/>
              </a:rPr>
              <a:t>будущей</a:t>
            </a:r>
            <a:r>
              <a:rPr lang="en-US" altLang="ru-RU" sz="22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200" kern="0" dirty="0" err="1">
                <a:solidFill>
                  <a:srgbClr val="402000"/>
                </a:solidFill>
                <a:latin typeface="Arial" charset="0"/>
              </a:rPr>
              <a:t>взрослой</a:t>
            </a:r>
            <a:r>
              <a:rPr lang="en-US" altLang="ru-RU" sz="22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200" kern="0" dirty="0" err="1">
                <a:solidFill>
                  <a:srgbClr val="402000"/>
                </a:solidFill>
                <a:latin typeface="Arial" charset="0"/>
              </a:rPr>
              <a:t>жизни</a:t>
            </a:r>
            <a:r>
              <a:rPr lang="en-US" altLang="ru-RU" sz="2200" kern="0" dirty="0">
                <a:solidFill>
                  <a:srgbClr val="402000"/>
                </a:solidFill>
                <a:latin typeface="Arial" charset="0"/>
              </a:rPr>
              <a:t>. </a:t>
            </a:r>
            <a:endParaRPr lang="en-US" altLang="ru-RU" sz="3200" kern="0" dirty="0">
              <a:solidFill>
                <a:srgbClr val="000000"/>
              </a:solidFill>
              <a:latin typeface="Times New Roman"/>
            </a:endParaRPr>
          </a:p>
          <a:p>
            <a:pPr marL="0" lvl="0" indent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ru-RU" sz="2200" kern="0" dirty="0" err="1">
                <a:solidFill>
                  <a:srgbClr val="CC3300"/>
                </a:solidFill>
                <a:latin typeface="Arial" charset="0"/>
              </a:rPr>
              <a:t>Детство</a:t>
            </a:r>
            <a:r>
              <a:rPr lang="en-US" altLang="ru-RU" sz="2200" kern="0" dirty="0">
                <a:solidFill>
                  <a:srgbClr val="CC3300"/>
                </a:solidFill>
                <a:latin typeface="Arial" charset="0"/>
              </a:rPr>
              <a:t> </a:t>
            </a:r>
            <a:r>
              <a:rPr lang="en-US" altLang="ru-RU" sz="2200" kern="0" dirty="0" err="1">
                <a:solidFill>
                  <a:srgbClr val="CC3300"/>
                </a:solidFill>
                <a:latin typeface="Arial" charset="0"/>
              </a:rPr>
              <a:t>само</a:t>
            </a:r>
            <a:r>
              <a:rPr lang="en-US" altLang="ru-RU" sz="2200" kern="0" dirty="0">
                <a:solidFill>
                  <a:srgbClr val="CC3300"/>
                </a:solidFill>
                <a:latin typeface="Arial" charset="0"/>
              </a:rPr>
              <a:t> </a:t>
            </a:r>
            <a:r>
              <a:rPr lang="en-US" altLang="ru-RU" sz="2200" kern="0" dirty="0" err="1">
                <a:solidFill>
                  <a:srgbClr val="CC3300"/>
                </a:solidFill>
                <a:latin typeface="Arial" charset="0"/>
              </a:rPr>
              <a:t>по</a:t>
            </a:r>
            <a:r>
              <a:rPr lang="en-US" altLang="ru-RU" sz="2200" kern="0" dirty="0">
                <a:solidFill>
                  <a:srgbClr val="CC3300"/>
                </a:solidFill>
                <a:latin typeface="Arial" charset="0"/>
              </a:rPr>
              <a:t> </a:t>
            </a:r>
            <a:r>
              <a:rPr lang="en-US" altLang="ru-RU" sz="2200" kern="0" dirty="0" err="1">
                <a:solidFill>
                  <a:srgbClr val="CC3300"/>
                </a:solidFill>
                <a:latin typeface="Arial" charset="0"/>
              </a:rPr>
              <a:t>себе</a:t>
            </a:r>
            <a:r>
              <a:rPr lang="en-US" altLang="ru-RU" sz="2200" kern="0" dirty="0">
                <a:solidFill>
                  <a:srgbClr val="CC3300"/>
                </a:solidFill>
                <a:latin typeface="Arial" charset="0"/>
              </a:rPr>
              <a:t> — </a:t>
            </a:r>
            <a:r>
              <a:rPr lang="en-US" altLang="ru-RU" sz="2200" kern="0" dirty="0" err="1">
                <a:solidFill>
                  <a:srgbClr val="CC3300"/>
                </a:solidFill>
                <a:latin typeface="Arial" charset="0"/>
              </a:rPr>
              <a:t>полноценный</a:t>
            </a:r>
            <a:r>
              <a:rPr lang="en-US" altLang="ru-RU" sz="2200" kern="0" dirty="0">
                <a:solidFill>
                  <a:srgbClr val="CC3300"/>
                </a:solidFill>
                <a:latin typeface="Arial" charset="0"/>
              </a:rPr>
              <a:t> </a:t>
            </a:r>
            <a:r>
              <a:rPr lang="en-US" altLang="ru-RU" sz="2200" kern="0" dirty="0" err="1">
                <a:solidFill>
                  <a:srgbClr val="CC3300"/>
                </a:solidFill>
                <a:latin typeface="Arial" charset="0"/>
              </a:rPr>
              <a:t>период</a:t>
            </a:r>
            <a:r>
              <a:rPr lang="en-US" altLang="ru-RU" sz="2200" kern="0" dirty="0">
                <a:solidFill>
                  <a:srgbClr val="CC3300"/>
                </a:solidFill>
                <a:latin typeface="Arial" charset="0"/>
              </a:rPr>
              <a:t> </a:t>
            </a:r>
            <a:r>
              <a:rPr lang="en-US" altLang="ru-RU" sz="2200" kern="0" dirty="0" err="1">
                <a:solidFill>
                  <a:srgbClr val="CC3300"/>
                </a:solidFill>
                <a:latin typeface="Arial" charset="0"/>
              </a:rPr>
              <a:t>человеческого</a:t>
            </a:r>
            <a:r>
              <a:rPr lang="en-US" altLang="ru-RU" sz="2200" kern="0" dirty="0">
                <a:solidFill>
                  <a:srgbClr val="CC3300"/>
                </a:solidFill>
                <a:latin typeface="Arial" charset="0"/>
              </a:rPr>
              <a:t> </a:t>
            </a:r>
            <a:r>
              <a:rPr lang="en-US" altLang="ru-RU" sz="2200" kern="0" dirty="0" err="1">
                <a:solidFill>
                  <a:srgbClr val="CC3300"/>
                </a:solidFill>
                <a:latin typeface="Arial" charset="0"/>
              </a:rPr>
              <a:t>бытия</a:t>
            </a:r>
            <a:r>
              <a:rPr lang="en-US" altLang="ru-RU" sz="2200" kern="0" dirty="0">
                <a:solidFill>
                  <a:srgbClr val="CC3300"/>
                </a:solidFill>
                <a:latin typeface="Arial" charset="0"/>
              </a:rPr>
              <a:t>.</a:t>
            </a:r>
            <a:r>
              <a:rPr lang="en-US" altLang="ru-RU" sz="2200" kern="0" dirty="0">
                <a:solidFill>
                  <a:srgbClr val="402000"/>
                </a:solidFill>
                <a:latin typeface="Arial" charset="0"/>
              </a:rPr>
              <a:t> </a:t>
            </a:r>
            <a:endParaRPr lang="en-US" altLang="ru-RU" sz="3200" kern="0" dirty="0">
              <a:solidFill>
                <a:srgbClr val="000000"/>
              </a:solidFill>
              <a:latin typeface="Times New Roman"/>
            </a:endParaRPr>
          </a:p>
          <a:p>
            <a:pPr marL="0" lvl="0" indent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ru-RU" sz="2200" kern="0" dirty="0">
                <a:solidFill>
                  <a:srgbClr val="402000"/>
                </a:solidFill>
                <a:latin typeface="Arial" charset="0"/>
              </a:rPr>
              <a:t>А </a:t>
            </a:r>
            <a:r>
              <a:rPr lang="en-US" altLang="ru-RU" sz="2200" kern="0" dirty="0" err="1">
                <a:solidFill>
                  <a:srgbClr val="402000"/>
                </a:solidFill>
                <a:latin typeface="Arial" charset="0"/>
              </a:rPr>
              <a:t>это</a:t>
            </a:r>
            <a:r>
              <a:rPr lang="en-US" altLang="ru-RU" sz="22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200" kern="0" dirty="0" err="1">
                <a:solidFill>
                  <a:srgbClr val="402000"/>
                </a:solidFill>
                <a:latin typeface="Arial" charset="0"/>
              </a:rPr>
              <a:t>означает</a:t>
            </a:r>
            <a:r>
              <a:rPr lang="en-US" altLang="ru-RU" sz="2200" kern="0" dirty="0">
                <a:solidFill>
                  <a:srgbClr val="402000"/>
                </a:solidFill>
                <a:latin typeface="Arial" charset="0"/>
              </a:rPr>
              <a:t>, </a:t>
            </a:r>
            <a:r>
              <a:rPr lang="en-US" altLang="ru-RU" sz="2200" kern="0" dirty="0" err="1">
                <a:solidFill>
                  <a:srgbClr val="402000"/>
                </a:solidFill>
                <a:latin typeface="Arial" charset="0"/>
              </a:rPr>
              <a:t>что</a:t>
            </a:r>
            <a:r>
              <a:rPr lang="en-US" altLang="ru-RU" sz="22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200" kern="0" dirty="0" err="1">
                <a:solidFill>
                  <a:srgbClr val="402000"/>
                </a:solidFill>
                <a:latin typeface="Arial" charset="0"/>
              </a:rPr>
              <a:t>образование</a:t>
            </a:r>
            <a:r>
              <a:rPr lang="en-US" altLang="ru-RU" sz="22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200" kern="0" dirty="0" err="1">
                <a:solidFill>
                  <a:srgbClr val="402000"/>
                </a:solidFill>
                <a:latin typeface="Arial" charset="0"/>
              </a:rPr>
              <a:t>должно</a:t>
            </a:r>
            <a:r>
              <a:rPr lang="en-US" altLang="ru-RU" sz="22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200" kern="0" dirty="0" err="1">
                <a:solidFill>
                  <a:srgbClr val="402000"/>
                </a:solidFill>
                <a:latin typeface="Arial" charset="0"/>
              </a:rPr>
              <a:t>давать</a:t>
            </a:r>
            <a:r>
              <a:rPr lang="en-US" altLang="ru-RU" sz="22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200" kern="0" dirty="0" err="1">
                <a:solidFill>
                  <a:srgbClr val="402000"/>
                </a:solidFill>
                <a:latin typeface="Arial" charset="0"/>
              </a:rPr>
              <a:t>не</a:t>
            </a:r>
            <a:r>
              <a:rPr lang="en-US" altLang="ru-RU" sz="22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200" kern="0" dirty="0" err="1">
                <a:solidFill>
                  <a:srgbClr val="402000"/>
                </a:solidFill>
                <a:latin typeface="Arial" charset="0"/>
              </a:rPr>
              <a:t>только</a:t>
            </a:r>
            <a:r>
              <a:rPr lang="en-US" altLang="ru-RU" sz="22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200" kern="0" dirty="0" err="1">
                <a:solidFill>
                  <a:srgbClr val="402000"/>
                </a:solidFill>
                <a:latin typeface="Arial" charset="0"/>
              </a:rPr>
              <a:t>знания</a:t>
            </a:r>
            <a:r>
              <a:rPr lang="en-US" altLang="ru-RU" sz="2200" kern="0" dirty="0">
                <a:solidFill>
                  <a:srgbClr val="402000"/>
                </a:solidFill>
                <a:latin typeface="Arial" charset="0"/>
              </a:rPr>
              <a:t>, </a:t>
            </a:r>
            <a:r>
              <a:rPr lang="en-US" altLang="ru-RU" sz="2200" kern="0" dirty="0" err="1">
                <a:solidFill>
                  <a:srgbClr val="402000"/>
                </a:solidFill>
                <a:latin typeface="Arial" charset="0"/>
              </a:rPr>
              <a:t>которые</a:t>
            </a:r>
            <a:r>
              <a:rPr lang="en-US" altLang="ru-RU" sz="22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200" kern="0" dirty="0" err="1">
                <a:solidFill>
                  <a:srgbClr val="402000"/>
                </a:solidFill>
                <a:latin typeface="Arial" charset="0"/>
              </a:rPr>
              <a:t>понадобятся</a:t>
            </a:r>
            <a:r>
              <a:rPr lang="en-US" altLang="ru-RU" sz="2200" kern="0" dirty="0">
                <a:solidFill>
                  <a:srgbClr val="402000"/>
                </a:solidFill>
                <a:latin typeface="Arial" charset="0"/>
              </a:rPr>
              <a:t> в </a:t>
            </a:r>
            <a:r>
              <a:rPr lang="en-US" altLang="ru-RU" sz="2200" kern="0" dirty="0" err="1">
                <a:solidFill>
                  <a:srgbClr val="402000"/>
                </a:solidFill>
                <a:latin typeface="Arial" charset="0"/>
              </a:rPr>
              <a:t>будущем</a:t>
            </a:r>
            <a:r>
              <a:rPr lang="en-US" altLang="ru-RU" sz="22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200" kern="0" dirty="0" err="1">
                <a:solidFill>
                  <a:srgbClr val="402000"/>
                </a:solidFill>
                <a:latin typeface="Arial" charset="0"/>
              </a:rPr>
              <a:t>взрослому</a:t>
            </a:r>
            <a:r>
              <a:rPr lang="en-US" altLang="ru-RU" sz="2200" kern="0" dirty="0">
                <a:solidFill>
                  <a:srgbClr val="402000"/>
                </a:solidFill>
                <a:latin typeface="Arial" charset="0"/>
              </a:rPr>
              <a:t>, </a:t>
            </a:r>
            <a:r>
              <a:rPr lang="en-US" altLang="ru-RU" sz="2200" kern="0" dirty="0" err="1">
                <a:solidFill>
                  <a:srgbClr val="402000"/>
                </a:solidFill>
                <a:latin typeface="Arial" charset="0"/>
              </a:rPr>
              <a:t>но</a:t>
            </a:r>
            <a:r>
              <a:rPr lang="en-US" altLang="ru-RU" sz="22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200" kern="0" dirty="0" err="1">
                <a:solidFill>
                  <a:srgbClr val="402000"/>
                </a:solidFill>
                <a:latin typeface="Arial" charset="0"/>
              </a:rPr>
              <a:t>также</a:t>
            </a:r>
            <a:r>
              <a:rPr lang="en-US" altLang="ru-RU" sz="22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200" kern="0" dirty="0" err="1">
                <a:solidFill>
                  <a:srgbClr val="402000"/>
                </a:solidFill>
                <a:latin typeface="Arial" charset="0"/>
              </a:rPr>
              <a:t>знания</a:t>
            </a:r>
            <a:r>
              <a:rPr lang="en-US" altLang="ru-RU" sz="2200" kern="0" dirty="0">
                <a:solidFill>
                  <a:srgbClr val="402000"/>
                </a:solidFill>
                <a:latin typeface="Arial" charset="0"/>
              </a:rPr>
              <a:t>, </a:t>
            </a:r>
            <a:r>
              <a:rPr lang="en-US" altLang="ru-RU" sz="2200" kern="0" dirty="0" err="1">
                <a:solidFill>
                  <a:srgbClr val="402000"/>
                </a:solidFill>
                <a:latin typeface="Arial" charset="0"/>
              </a:rPr>
              <a:t>умения</a:t>
            </a:r>
            <a:r>
              <a:rPr lang="en-US" altLang="ru-RU" sz="2200" kern="0" dirty="0">
                <a:solidFill>
                  <a:srgbClr val="402000"/>
                </a:solidFill>
                <a:latin typeface="Arial" charset="0"/>
              </a:rPr>
              <a:t> и </a:t>
            </a:r>
            <a:r>
              <a:rPr lang="en-US" altLang="ru-RU" sz="2200" kern="0" dirty="0" err="1">
                <a:solidFill>
                  <a:srgbClr val="402000"/>
                </a:solidFill>
                <a:latin typeface="Arial" charset="0"/>
              </a:rPr>
              <a:t>навыки</a:t>
            </a:r>
            <a:r>
              <a:rPr lang="en-US" altLang="ru-RU" sz="2200" kern="0" dirty="0">
                <a:solidFill>
                  <a:srgbClr val="402000"/>
                </a:solidFill>
                <a:latin typeface="Arial" charset="0"/>
              </a:rPr>
              <a:t>, </a:t>
            </a:r>
            <a:r>
              <a:rPr lang="en-US" altLang="ru-RU" sz="2200" kern="0" dirty="0" err="1">
                <a:solidFill>
                  <a:srgbClr val="402000"/>
                </a:solidFill>
                <a:latin typeface="Arial" charset="0"/>
              </a:rPr>
              <a:t>способные</a:t>
            </a:r>
            <a:r>
              <a:rPr lang="en-US" altLang="ru-RU" sz="22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200" kern="0" dirty="0" err="1">
                <a:solidFill>
                  <a:srgbClr val="402000"/>
                </a:solidFill>
                <a:latin typeface="Arial" charset="0"/>
              </a:rPr>
              <a:t>уже</a:t>
            </a:r>
            <a:r>
              <a:rPr lang="en-US" altLang="ru-RU" sz="22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200" kern="0" dirty="0" err="1">
                <a:solidFill>
                  <a:srgbClr val="402000"/>
                </a:solidFill>
                <a:latin typeface="Arial" charset="0"/>
              </a:rPr>
              <a:t>сегодня</a:t>
            </a:r>
            <a:r>
              <a:rPr lang="en-US" altLang="ru-RU" sz="22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200" kern="0" dirty="0" err="1">
                <a:solidFill>
                  <a:srgbClr val="402000"/>
                </a:solidFill>
                <a:latin typeface="Arial" charset="0"/>
              </a:rPr>
              <a:t>помочь</a:t>
            </a:r>
            <a:r>
              <a:rPr lang="en-US" altLang="ru-RU" sz="22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200" kern="0" dirty="0" err="1">
                <a:solidFill>
                  <a:srgbClr val="402000"/>
                </a:solidFill>
                <a:latin typeface="Arial" charset="0"/>
              </a:rPr>
              <a:t>ребенку</a:t>
            </a:r>
            <a:r>
              <a:rPr lang="en-US" altLang="ru-RU" sz="2200" kern="0" dirty="0">
                <a:solidFill>
                  <a:srgbClr val="402000"/>
                </a:solidFill>
                <a:latin typeface="Arial" charset="0"/>
              </a:rPr>
              <a:t> в </a:t>
            </a:r>
            <a:r>
              <a:rPr lang="en-US" altLang="ru-RU" sz="2200" kern="0" dirty="0" err="1">
                <a:solidFill>
                  <a:srgbClr val="402000"/>
                </a:solidFill>
                <a:latin typeface="Arial" charset="0"/>
              </a:rPr>
              <a:t>решении</a:t>
            </a:r>
            <a:r>
              <a:rPr lang="en-US" altLang="ru-RU" sz="22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200" kern="0" dirty="0" err="1">
                <a:solidFill>
                  <a:srgbClr val="402000"/>
                </a:solidFill>
                <a:latin typeface="Arial" charset="0"/>
              </a:rPr>
              <a:t>его</a:t>
            </a:r>
            <a:r>
              <a:rPr lang="en-US" altLang="ru-RU" sz="22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200" kern="0" dirty="0" err="1">
                <a:solidFill>
                  <a:srgbClr val="402000"/>
                </a:solidFill>
                <a:latin typeface="Arial" charset="0"/>
              </a:rPr>
              <a:t>насущных</a:t>
            </a:r>
            <a:r>
              <a:rPr lang="en-US" altLang="ru-RU" sz="22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200" kern="0" dirty="0" err="1">
                <a:solidFill>
                  <a:srgbClr val="402000"/>
                </a:solidFill>
                <a:latin typeface="Arial" charset="0"/>
              </a:rPr>
              <a:t>жизненных</a:t>
            </a:r>
            <a:r>
              <a:rPr lang="en-US" altLang="ru-RU" sz="22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200" kern="0" dirty="0" err="1">
                <a:solidFill>
                  <a:srgbClr val="402000"/>
                </a:solidFill>
                <a:latin typeface="Arial" charset="0"/>
              </a:rPr>
              <a:t>проблем</a:t>
            </a:r>
            <a:r>
              <a:rPr lang="en-US" altLang="ru-RU" sz="2200" kern="0" dirty="0">
                <a:solidFill>
                  <a:srgbClr val="402000"/>
                </a:solidFill>
                <a:latin typeface="Arial" charset="0"/>
              </a:rPr>
              <a:t>. </a:t>
            </a:r>
            <a:endParaRPr lang="en-US" altLang="ru-RU" sz="3200" kern="0" dirty="0">
              <a:solidFill>
                <a:srgbClr val="000000"/>
              </a:solidFill>
              <a:latin typeface="Times New Roman"/>
            </a:endParaRPr>
          </a:p>
          <a:p>
            <a:pPr marL="0" lvl="0" indent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ru-RU" sz="2200" kern="0" dirty="0" err="1">
                <a:solidFill>
                  <a:srgbClr val="402000"/>
                </a:solidFill>
                <a:latin typeface="Arial" charset="0"/>
              </a:rPr>
              <a:t>Чтобы</a:t>
            </a:r>
            <a:r>
              <a:rPr lang="en-US" altLang="ru-RU" sz="22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200" kern="0" dirty="0" err="1">
                <a:solidFill>
                  <a:srgbClr val="402000"/>
                </a:solidFill>
                <a:latin typeface="Arial" charset="0"/>
              </a:rPr>
              <a:t>добиться</a:t>
            </a:r>
            <a:r>
              <a:rPr lang="en-US" altLang="ru-RU" sz="22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200" kern="0" dirty="0" err="1">
                <a:solidFill>
                  <a:srgbClr val="402000"/>
                </a:solidFill>
                <a:latin typeface="Arial" charset="0"/>
              </a:rPr>
              <a:t>этого</a:t>
            </a:r>
            <a:r>
              <a:rPr lang="en-US" altLang="ru-RU" sz="2200" kern="0" dirty="0">
                <a:solidFill>
                  <a:srgbClr val="402000"/>
                </a:solidFill>
                <a:latin typeface="Arial" charset="0"/>
              </a:rPr>
              <a:t>, </a:t>
            </a:r>
            <a:r>
              <a:rPr lang="en-US" altLang="ru-RU" sz="2200" kern="0" dirty="0" err="1">
                <a:solidFill>
                  <a:srgbClr val="402000"/>
                </a:solidFill>
                <a:latin typeface="Arial" charset="0"/>
              </a:rPr>
              <a:t>обучение</a:t>
            </a:r>
            <a:r>
              <a:rPr lang="en-US" altLang="ru-RU" sz="22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200" kern="0" dirty="0" err="1">
                <a:solidFill>
                  <a:srgbClr val="402000"/>
                </a:solidFill>
                <a:latin typeface="Arial" charset="0"/>
              </a:rPr>
              <a:t>должно</a:t>
            </a:r>
            <a:r>
              <a:rPr lang="en-US" altLang="ru-RU" sz="22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200" kern="0" dirty="0" err="1">
                <a:solidFill>
                  <a:srgbClr val="402000"/>
                </a:solidFill>
                <a:latin typeface="Arial" charset="0"/>
              </a:rPr>
              <a:t>ориентироваться</a:t>
            </a:r>
            <a:r>
              <a:rPr lang="en-US" altLang="ru-RU" sz="22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200" kern="0" dirty="0" err="1">
                <a:solidFill>
                  <a:srgbClr val="402000"/>
                </a:solidFill>
                <a:latin typeface="Arial" charset="0"/>
              </a:rPr>
              <a:t>на</a:t>
            </a:r>
            <a:r>
              <a:rPr lang="en-US" altLang="ru-RU" sz="22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200" kern="0" dirty="0" err="1">
                <a:solidFill>
                  <a:srgbClr val="402000"/>
                </a:solidFill>
                <a:latin typeface="Arial" charset="0"/>
              </a:rPr>
              <a:t>интересы</a:t>
            </a:r>
            <a:r>
              <a:rPr lang="en-US" altLang="ru-RU" sz="2200" kern="0" dirty="0">
                <a:solidFill>
                  <a:srgbClr val="402000"/>
                </a:solidFill>
                <a:latin typeface="Arial" charset="0"/>
              </a:rPr>
              <a:t> и </a:t>
            </a:r>
            <a:r>
              <a:rPr lang="en-US" altLang="ru-RU" sz="2200" kern="0" dirty="0" err="1">
                <a:solidFill>
                  <a:srgbClr val="402000"/>
                </a:solidFill>
                <a:latin typeface="Arial" charset="0"/>
              </a:rPr>
              <a:t>потребности</a:t>
            </a:r>
            <a:r>
              <a:rPr lang="en-US" altLang="ru-RU" sz="22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200" kern="0" dirty="0" err="1">
                <a:solidFill>
                  <a:srgbClr val="402000"/>
                </a:solidFill>
                <a:latin typeface="Arial" charset="0"/>
              </a:rPr>
              <a:t>учеников</a:t>
            </a:r>
            <a:r>
              <a:rPr lang="en-US" altLang="ru-RU" sz="2200" kern="0" dirty="0">
                <a:solidFill>
                  <a:srgbClr val="402000"/>
                </a:solidFill>
                <a:latin typeface="Arial" charset="0"/>
              </a:rPr>
              <a:t> и </a:t>
            </a:r>
            <a:r>
              <a:rPr lang="en-US" altLang="ru-RU" sz="2200" kern="0" dirty="0" err="1">
                <a:solidFill>
                  <a:srgbClr val="402000"/>
                </a:solidFill>
                <a:latin typeface="Arial" charset="0"/>
              </a:rPr>
              <a:t>основываться</a:t>
            </a:r>
            <a:r>
              <a:rPr lang="en-US" altLang="ru-RU" sz="22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200" kern="0" dirty="0" err="1">
                <a:solidFill>
                  <a:srgbClr val="402000"/>
                </a:solidFill>
                <a:latin typeface="Arial" charset="0"/>
              </a:rPr>
              <a:t>на</a:t>
            </a:r>
            <a:r>
              <a:rPr lang="en-US" altLang="ru-RU" sz="22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200" kern="0" dirty="0" err="1">
                <a:solidFill>
                  <a:srgbClr val="402000"/>
                </a:solidFill>
                <a:latin typeface="Arial" charset="0"/>
              </a:rPr>
              <a:t>личном</a:t>
            </a:r>
            <a:r>
              <a:rPr lang="en-US" altLang="ru-RU" sz="22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200" kern="0" dirty="0" err="1">
                <a:solidFill>
                  <a:srgbClr val="402000"/>
                </a:solidFill>
                <a:latin typeface="Arial" charset="0"/>
              </a:rPr>
              <a:t>опыте</a:t>
            </a:r>
            <a:r>
              <a:rPr lang="en-US" altLang="ru-RU" sz="22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200" kern="0" dirty="0" err="1">
                <a:solidFill>
                  <a:srgbClr val="402000"/>
                </a:solidFill>
                <a:latin typeface="Arial" charset="0"/>
              </a:rPr>
              <a:t>ребенка</a:t>
            </a:r>
            <a:r>
              <a:rPr lang="en-US" altLang="ru-RU" sz="2200" kern="0" dirty="0">
                <a:solidFill>
                  <a:srgbClr val="402000"/>
                </a:solidFill>
                <a:latin typeface="Arial" charset="0"/>
              </a:rPr>
              <a:t>. </a:t>
            </a:r>
            <a:r>
              <a:rPr lang="en-US" altLang="ru-RU" sz="2200" kern="0" dirty="0" err="1">
                <a:solidFill>
                  <a:srgbClr val="402000"/>
                </a:solidFill>
                <a:latin typeface="Arial" charset="0"/>
              </a:rPr>
              <a:t>Основной</a:t>
            </a:r>
            <a:r>
              <a:rPr lang="en-US" altLang="ru-RU" sz="22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200" kern="0" dirty="0" err="1">
                <a:solidFill>
                  <a:srgbClr val="402000"/>
                </a:solidFill>
                <a:latin typeface="Arial" charset="0"/>
              </a:rPr>
              <a:t>задачей</a:t>
            </a:r>
            <a:r>
              <a:rPr lang="en-US" altLang="ru-RU" sz="22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200" kern="0" dirty="0" err="1">
                <a:solidFill>
                  <a:srgbClr val="402000"/>
                </a:solidFill>
                <a:latin typeface="Arial" charset="0"/>
              </a:rPr>
              <a:t>образования</a:t>
            </a:r>
            <a:r>
              <a:rPr lang="en-US" altLang="ru-RU" sz="22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200" kern="0" dirty="0" err="1">
                <a:solidFill>
                  <a:srgbClr val="402000"/>
                </a:solidFill>
                <a:latin typeface="Arial" charset="0"/>
              </a:rPr>
              <a:t>становится</a:t>
            </a:r>
            <a:r>
              <a:rPr lang="en-US" altLang="ru-RU" sz="22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200" kern="0" dirty="0" err="1">
                <a:solidFill>
                  <a:srgbClr val="402000"/>
                </a:solidFill>
                <a:latin typeface="Arial" charset="0"/>
              </a:rPr>
              <a:t>актуальное</a:t>
            </a:r>
            <a:r>
              <a:rPr lang="en-US" altLang="ru-RU" sz="22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200" kern="0" dirty="0" err="1">
                <a:solidFill>
                  <a:srgbClr val="402000"/>
                </a:solidFill>
                <a:latin typeface="Arial" charset="0"/>
              </a:rPr>
              <a:t>исследование</a:t>
            </a:r>
            <a:r>
              <a:rPr lang="en-US" altLang="ru-RU" sz="22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200" kern="0" dirty="0" err="1">
                <a:solidFill>
                  <a:srgbClr val="402000"/>
                </a:solidFill>
                <a:latin typeface="Arial" charset="0"/>
              </a:rPr>
              <a:t>окружающей</a:t>
            </a:r>
            <a:r>
              <a:rPr lang="en-US" altLang="ru-RU" sz="22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200" kern="0" dirty="0" err="1">
                <a:solidFill>
                  <a:srgbClr val="402000"/>
                </a:solidFill>
                <a:latin typeface="Arial" charset="0"/>
              </a:rPr>
              <a:t>жизни</a:t>
            </a:r>
            <a:r>
              <a:rPr lang="en-US" altLang="ru-RU" sz="2200" kern="0" dirty="0">
                <a:solidFill>
                  <a:srgbClr val="402000"/>
                </a:solidFill>
                <a:latin typeface="Arial" charset="0"/>
              </a:rPr>
              <a:t>. </a:t>
            </a:r>
            <a:r>
              <a:rPr lang="en-US" altLang="ru-RU" sz="2200" kern="0" dirty="0" err="1">
                <a:solidFill>
                  <a:srgbClr val="402000"/>
                </a:solidFill>
                <a:latin typeface="Arial" charset="0"/>
              </a:rPr>
              <a:t>Учитель</a:t>
            </a:r>
            <a:r>
              <a:rPr lang="en-US" altLang="ru-RU" sz="2200" kern="0" dirty="0">
                <a:solidFill>
                  <a:srgbClr val="402000"/>
                </a:solidFill>
                <a:latin typeface="Arial" charset="0"/>
              </a:rPr>
              <a:t> и </a:t>
            </a:r>
            <a:r>
              <a:rPr lang="en-US" altLang="ru-RU" sz="2200" kern="0" dirty="0" err="1">
                <a:solidFill>
                  <a:srgbClr val="402000"/>
                </a:solidFill>
                <a:latin typeface="Arial" charset="0"/>
              </a:rPr>
              <a:t>ученики</a:t>
            </a:r>
            <a:r>
              <a:rPr lang="en-US" altLang="ru-RU" sz="22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200" kern="0" dirty="0" err="1">
                <a:solidFill>
                  <a:srgbClr val="402000"/>
                </a:solidFill>
                <a:latin typeface="Arial" charset="0"/>
              </a:rPr>
              <a:t>идут</a:t>
            </a:r>
            <a:r>
              <a:rPr lang="en-US" altLang="ru-RU" sz="22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200" kern="0" dirty="0" err="1">
                <a:solidFill>
                  <a:srgbClr val="402000"/>
                </a:solidFill>
                <a:latin typeface="Arial" charset="0"/>
              </a:rPr>
              <a:t>этим</a:t>
            </a:r>
            <a:r>
              <a:rPr lang="en-US" altLang="ru-RU" sz="22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200" kern="0" dirty="0" err="1">
                <a:solidFill>
                  <a:srgbClr val="402000"/>
                </a:solidFill>
                <a:latin typeface="Arial" charset="0"/>
              </a:rPr>
              <a:t>путем</a:t>
            </a:r>
            <a:r>
              <a:rPr lang="en-US" altLang="ru-RU" sz="22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200" kern="0" dirty="0" err="1">
                <a:solidFill>
                  <a:srgbClr val="402000"/>
                </a:solidFill>
                <a:latin typeface="Arial" charset="0"/>
              </a:rPr>
              <a:t>вместе</a:t>
            </a:r>
            <a:r>
              <a:rPr lang="en-US" altLang="ru-RU" sz="2200" kern="0" dirty="0">
                <a:solidFill>
                  <a:srgbClr val="402000"/>
                </a:solidFill>
                <a:latin typeface="Arial" charset="0"/>
              </a:rPr>
              <a:t>, </a:t>
            </a:r>
            <a:r>
              <a:rPr lang="en-US" altLang="ru-RU" sz="2200" kern="0" dirty="0" err="1">
                <a:solidFill>
                  <a:srgbClr val="402000"/>
                </a:solidFill>
                <a:latin typeface="Arial" charset="0"/>
              </a:rPr>
              <a:t>от</a:t>
            </a:r>
            <a:r>
              <a:rPr lang="en-US" altLang="ru-RU" sz="2200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200" kern="0" dirty="0" err="1">
                <a:solidFill>
                  <a:srgbClr val="402000"/>
                </a:solidFill>
                <a:latin typeface="Arial" charset="0"/>
              </a:rPr>
              <a:t>проекта</a:t>
            </a:r>
            <a:r>
              <a:rPr lang="en-US" altLang="ru-RU" sz="2200" kern="0" dirty="0">
                <a:solidFill>
                  <a:srgbClr val="402000"/>
                </a:solidFill>
                <a:latin typeface="Arial" charset="0"/>
              </a:rPr>
              <a:t> к </a:t>
            </a:r>
            <a:r>
              <a:rPr lang="en-US" altLang="ru-RU" sz="2200" kern="0" dirty="0" err="1">
                <a:solidFill>
                  <a:srgbClr val="402000"/>
                </a:solidFill>
                <a:latin typeface="Arial" charset="0"/>
              </a:rPr>
              <a:t>проекту</a:t>
            </a:r>
            <a:r>
              <a:rPr lang="en-US" altLang="ru-RU" sz="2200" kern="0" dirty="0">
                <a:solidFill>
                  <a:srgbClr val="402000"/>
                </a:solidFill>
                <a:latin typeface="Arial" charset="0"/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22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Конструирование.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3451225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60848"/>
            <a:ext cx="4363963" cy="43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343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1628800"/>
            <a:ext cx="8712968" cy="4464496"/>
          </a:xfrm>
        </p:spPr>
        <p:txBody>
          <a:bodyPr>
            <a:normAutofit/>
          </a:bodyPr>
          <a:lstStyle/>
          <a:p>
            <a:pPr marL="0" lvl="0" indent="0" algn="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ru-RU" sz="1800" b="1" i="1" kern="0" dirty="0">
                <a:solidFill>
                  <a:srgbClr val="402000"/>
                </a:solidFill>
                <a:latin typeface="Arial" charset="0"/>
              </a:rPr>
              <a:t>“</a:t>
            </a:r>
            <a:r>
              <a:rPr lang="en-US" altLang="ru-RU" sz="1800" b="1" i="1" kern="0" dirty="0" err="1">
                <a:solidFill>
                  <a:srgbClr val="402000"/>
                </a:solidFill>
                <a:latin typeface="Arial" charset="0"/>
              </a:rPr>
              <a:t>Скажи</a:t>
            </a:r>
            <a:r>
              <a:rPr lang="en-US" altLang="ru-RU" sz="1800" b="1" i="1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1800" b="1" i="1" kern="0" dirty="0" err="1">
                <a:solidFill>
                  <a:srgbClr val="402000"/>
                </a:solidFill>
                <a:latin typeface="Arial" charset="0"/>
              </a:rPr>
              <a:t>мне</a:t>
            </a:r>
            <a:r>
              <a:rPr lang="en-US" altLang="ru-RU" sz="1800" b="1" i="1" kern="0" dirty="0">
                <a:solidFill>
                  <a:srgbClr val="402000"/>
                </a:solidFill>
                <a:latin typeface="Arial" charset="0"/>
              </a:rPr>
              <a:t> - и я </a:t>
            </a:r>
            <a:r>
              <a:rPr lang="en-US" altLang="ru-RU" sz="1800" b="1" i="1" kern="0" dirty="0" err="1">
                <a:solidFill>
                  <a:srgbClr val="402000"/>
                </a:solidFill>
                <a:latin typeface="Arial" charset="0"/>
              </a:rPr>
              <a:t>забуду</a:t>
            </a:r>
            <a:r>
              <a:rPr lang="en-US" altLang="ru-RU" sz="1800" b="1" i="1" kern="0" dirty="0">
                <a:solidFill>
                  <a:srgbClr val="402000"/>
                </a:solidFill>
                <a:latin typeface="Arial" charset="0"/>
              </a:rPr>
              <a:t>, </a:t>
            </a:r>
            <a:r>
              <a:rPr lang="ru-RU" altLang="ru-RU" sz="1800" b="1" i="1" kern="0" dirty="0">
                <a:solidFill>
                  <a:srgbClr val="402000"/>
                </a:solidFill>
                <a:latin typeface="Arial" charset="0"/>
              </a:rPr>
              <a:t/>
            </a:r>
            <a:br>
              <a:rPr lang="ru-RU" altLang="ru-RU" sz="1800" b="1" i="1" kern="0" dirty="0">
                <a:solidFill>
                  <a:srgbClr val="402000"/>
                </a:solidFill>
                <a:latin typeface="Arial" charset="0"/>
              </a:rPr>
            </a:br>
            <a:r>
              <a:rPr lang="en-US" altLang="ru-RU" sz="1800" b="1" i="1" kern="0" dirty="0" err="1">
                <a:solidFill>
                  <a:srgbClr val="402000"/>
                </a:solidFill>
                <a:latin typeface="Arial" charset="0"/>
              </a:rPr>
              <a:t>покажи</a:t>
            </a:r>
            <a:r>
              <a:rPr lang="en-US" altLang="ru-RU" sz="1800" b="1" i="1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1800" b="1" i="1" kern="0" dirty="0" err="1">
                <a:solidFill>
                  <a:srgbClr val="402000"/>
                </a:solidFill>
                <a:latin typeface="Arial" charset="0"/>
              </a:rPr>
              <a:t>мне</a:t>
            </a:r>
            <a:r>
              <a:rPr lang="en-US" altLang="ru-RU" sz="1800" b="1" i="1" kern="0" dirty="0">
                <a:solidFill>
                  <a:srgbClr val="402000"/>
                </a:solidFill>
                <a:latin typeface="Arial" charset="0"/>
              </a:rPr>
              <a:t> - и я </a:t>
            </a:r>
            <a:r>
              <a:rPr lang="en-US" altLang="ru-RU" sz="1800" b="1" i="1" kern="0" dirty="0" err="1">
                <a:solidFill>
                  <a:srgbClr val="402000"/>
                </a:solidFill>
                <a:latin typeface="Arial" charset="0"/>
              </a:rPr>
              <a:t>запомню</a:t>
            </a:r>
            <a:r>
              <a:rPr lang="en-US" altLang="ru-RU" sz="1800" b="1" i="1" kern="0" dirty="0">
                <a:solidFill>
                  <a:srgbClr val="402000"/>
                </a:solidFill>
                <a:latin typeface="Arial" charset="0"/>
              </a:rPr>
              <a:t>, </a:t>
            </a:r>
            <a:br>
              <a:rPr lang="en-US" altLang="ru-RU" sz="1800" b="1" i="1" kern="0" dirty="0">
                <a:solidFill>
                  <a:srgbClr val="402000"/>
                </a:solidFill>
                <a:latin typeface="Arial" charset="0"/>
              </a:rPr>
            </a:br>
            <a:r>
              <a:rPr lang="en-US" altLang="ru-RU" sz="1800" b="1" i="1" kern="0" dirty="0" err="1">
                <a:solidFill>
                  <a:srgbClr val="402000"/>
                </a:solidFill>
                <a:latin typeface="Arial" charset="0"/>
              </a:rPr>
              <a:t>дай</a:t>
            </a:r>
            <a:r>
              <a:rPr lang="en-US" altLang="ru-RU" sz="1800" b="1" i="1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1800" b="1" i="1" kern="0" dirty="0" err="1">
                <a:solidFill>
                  <a:srgbClr val="402000"/>
                </a:solidFill>
                <a:latin typeface="Arial" charset="0"/>
              </a:rPr>
              <a:t>мне</a:t>
            </a:r>
            <a:r>
              <a:rPr lang="en-US" altLang="ru-RU" sz="1800" b="1" i="1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1800" b="1" i="1" kern="0" dirty="0" err="1">
                <a:solidFill>
                  <a:srgbClr val="402000"/>
                </a:solidFill>
                <a:latin typeface="Arial" charset="0"/>
              </a:rPr>
              <a:t>действовать</a:t>
            </a:r>
            <a:r>
              <a:rPr lang="en-US" altLang="ru-RU" sz="1800" b="1" i="1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1800" b="1" i="1" kern="0" dirty="0" err="1">
                <a:solidFill>
                  <a:srgbClr val="402000"/>
                </a:solidFill>
                <a:latin typeface="Arial" charset="0"/>
              </a:rPr>
              <a:t>самому</a:t>
            </a:r>
            <a:r>
              <a:rPr lang="en-US" altLang="ru-RU" sz="1800" b="1" i="1" kern="0" dirty="0">
                <a:solidFill>
                  <a:srgbClr val="402000"/>
                </a:solidFill>
                <a:latin typeface="Arial" charset="0"/>
              </a:rPr>
              <a:t> - и я </a:t>
            </a:r>
            <a:r>
              <a:rPr lang="en-US" altLang="ru-RU" sz="1800" b="1" i="1" kern="0" dirty="0" err="1">
                <a:solidFill>
                  <a:srgbClr val="402000"/>
                </a:solidFill>
                <a:latin typeface="Arial" charset="0"/>
              </a:rPr>
              <a:t>научусь</a:t>
            </a:r>
            <a:r>
              <a:rPr lang="en-US" altLang="ru-RU" sz="1800" b="1" i="1" kern="0" dirty="0" smtClean="0">
                <a:solidFill>
                  <a:srgbClr val="402000"/>
                </a:solidFill>
                <a:latin typeface="Arial" charset="0"/>
              </a:rPr>
              <a:t>”.</a:t>
            </a:r>
            <a:endParaRPr lang="ru-RU" altLang="ru-RU" sz="1800" b="1" i="1" kern="0" dirty="0" smtClean="0">
              <a:solidFill>
                <a:srgbClr val="402000"/>
              </a:solidFill>
              <a:latin typeface="Arial" charset="0"/>
            </a:endParaRPr>
          </a:p>
          <a:p>
            <a:pPr marL="0" lvl="0" indent="0" algn="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ru-RU" sz="1800" dirty="0" err="1">
                <a:solidFill>
                  <a:srgbClr val="402000"/>
                </a:solidFill>
                <a:latin typeface="Arial" charset="0"/>
              </a:rPr>
              <a:t>Китайская</a:t>
            </a:r>
            <a:r>
              <a:rPr lang="en-US" altLang="ru-RU" sz="180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1800" dirty="0" err="1">
                <a:solidFill>
                  <a:srgbClr val="402000"/>
                </a:solidFill>
                <a:latin typeface="Arial" charset="0"/>
              </a:rPr>
              <a:t>мудрость</a:t>
            </a:r>
            <a:endParaRPr lang="en-US" altLang="ru-RU" sz="1800" dirty="0">
              <a:solidFill>
                <a:srgbClr val="402000"/>
              </a:solidFill>
              <a:latin typeface="Arial" charset="0"/>
            </a:endParaRPr>
          </a:p>
          <a:p>
            <a:pPr marL="0" lvl="0" indent="0" algn="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ru-RU" sz="1800" b="1" i="1" kern="0" dirty="0">
              <a:solidFill>
                <a:srgbClr val="402000"/>
              </a:solidFill>
              <a:latin typeface="Arial" charset="0"/>
            </a:endParaRPr>
          </a:p>
          <a:p>
            <a:pPr marL="0" lvl="0" indent="0"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ru-RU" sz="3100" i="1" dirty="0" err="1">
                <a:solidFill>
                  <a:srgbClr val="402000"/>
                </a:solidFill>
                <a:latin typeface="Arial" charset="0"/>
              </a:rPr>
              <a:t>Термин</a:t>
            </a:r>
            <a:r>
              <a:rPr lang="en-US" altLang="ru-RU" sz="3100" i="1" dirty="0">
                <a:solidFill>
                  <a:srgbClr val="402000"/>
                </a:solidFill>
                <a:latin typeface="Arial" charset="0"/>
              </a:rPr>
              <a:t> «</a:t>
            </a:r>
            <a:r>
              <a:rPr lang="en-US" altLang="ru-RU" sz="3100" i="1" dirty="0" err="1">
                <a:solidFill>
                  <a:srgbClr val="CC3300"/>
                </a:solidFill>
                <a:latin typeface="Arial" charset="0"/>
              </a:rPr>
              <a:t>проектирование</a:t>
            </a:r>
            <a:r>
              <a:rPr lang="en-US" altLang="ru-RU" sz="3100" i="1" dirty="0">
                <a:solidFill>
                  <a:srgbClr val="402000"/>
                </a:solidFill>
                <a:latin typeface="Arial" charset="0"/>
              </a:rPr>
              <a:t>» </a:t>
            </a:r>
            <a:r>
              <a:rPr lang="en-US" altLang="ru-RU" sz="3100" i="1" dirty="0" err="1">
                <a:solidFill>
                  <a:srgbClr val="402000"/>
                </a:solidFill>
                <a:latin typeface="Arial" charset="0"/>
              </a:rPr>
              <a:t>происходит</a:t>
            </a:r>
            <a:r>
              <a:rPr lang="en-US" altLang="ru-RU" sz="3100" i="1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3100" i="1" dirty="0" err="1">
                <a:solidFill>
                  <a:srgbClr val="402000"/>
                </a:solidFill>
                <a:latin typeface="Arial" charset="0"/>
              </a:rPr>
              <a:t>от</a:t>
            </a:r>
            <a:r>
              <a:rPr lang="en-US" altLang="ru-RU" sz="3100" i="1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3100" i="1" dirty="0" err="1">
                <a:solidFill>
                  <a:srgbClr val="402000"/>
                </a:solidFill>
                <a:latin typeface="Arial" charset="0"/>
              </a:rPr>
              <a:t>латинского</a:t>
            </a:r>
            <a:r>
              <a:rPr lang="en-US" altLang="ru-RU" sz="3100" i="1" dirty="0">
                <a:solidFill>
                  <a:srgbClr val="402000"/>
                </a:solidFill>
                <a:latin typeface="Arial" charset="0"/>
              </a:rPr>
              <a:t> “</a:t>
            </a:r>
            <a:r>
              <a:rPr lang="en-US" altLang="ru-RU" sz="3100" i="1" dirty="0" err="1">
                <a:solidFill>
                  <a:srgbClr val="402000"/>
                </a:solidFill>
                <a:latin typeface="Arial" charset="0"/>
              </a:rPr>
              <a:t>proyectus</a:t>
            </a:r>
            <a:r>
              <a:rPr lang="en-US" altLang="ru-RU" sz="3100" i="1" dirty="0">
                <a:solidFill>
                  <a:srgbClr val="402000"/>
                </a:solidFill>
                <a:latin typeface="Arial" charset="0"/>
              </a:rPr>
              <a:t>”, </a:t>
            </a:r>
            <a:r>
              <a:rPr lang="en-US" altLang="ru-RU" sz="3100" i="1" dirty="0" err="1">
                <a:solidFill>
                  <a:srgbClr val="402000"/>
                </a:solidFill>
                <a:latin typeface="Arial" charset="0"/>
              </a:rPr>
              <a:t>означающего</a:t>
            </a:r>
            <a:r>
              <a:rPr lang="en-US" altLang="ru-RU" sz="3100" i="1" dirty="0">
                <a:solidFill>
                  <a:srgbClr val="402000"/>
                </a:solidFill>
                <a:latin typeface="Arial" charset="0"/>
              </a:rPr>
              <a:t> «</a:t>
            </a:r>
            <a:r>
              <a:rPr lang="en-US" altLang="ru-RU" sz="3100" i="1" dirty="0" err="1">
                <a:solidFill>
                  <a:srgbClr val="402000"/>
                </a:solidFill>
                <a:latin typeface="Arial" charset="0"/>
              </a:rPr>
              <a:t>брошенный</a:t>
            </a:r>
            <a:r>
              <a:rPr lang="en-US" altLang="ru-RU" sz="3100" i="1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3100" i="1" dirty="0" err="1">
                <a:solidFill>
                  <a:srgbClr val="402000"/>
                </a:solidFill>
                <a:latin typeface="Arial" charset="0"/>
              </a:rPr>
              <a:t>вперед</a:t>
            </a:r>
            <a:r>
              <a:rPr lang="en-US" altLang="ru-RU" sz="3100" i="1" dirty="0">
                <a:solidFill>
                  <a:srgbClr val="402000"/>
                </a:solidFill>
                <a:latin typeface="Arial" charset="0"/>
              </a:rPr>
              <a:t>» - </a:t>
            </a:r>
            <a:r>
              <a:rPr lang="en-US" altLang="ru-RU" sz="3100" i="1" dirty="0" err="1">
                <a:solidFill>
                  <a:srgbClr val="402000"/>
                </a:solidFill>
                <a:latin typeface="Arial" charset="0"/>
              </a:rPr>
              <a:t>это</a:t>
            </a:r>
            <a:r>
              <a:rPr lang="en-US" altLang="ru-RU" sz="3100" i="1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3100" i="1" dirty="0" err="1">
                <a:solidFill>
                  <a:srgbClr val="402000"/>
                </a:solidFill>
                <a:latin typeface="Arial" charset="0"/>
              </a:rPr>
              <a:t>создание</a:t>
            </a:r>
            <a:r>
              <a:rPr lang="en-US" altLang="ru-RU" sz="3100" i="1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3100" i="1" dirty="0" err="1">
                <a:solidFill>
                  <a:srgbClr val="402000"/>
                </a:solidFill>
                <a:latin typeface="Arial" charset="0"/>
              </a:rPr>
              <a:t>модели</a:t>
            </a:r>
            <a:r>
              <a:rPr lang="en-US" altLang="ru-RU" sz="3100" i="1" dirty="0">
                <a:solidFill>
                  <a:srgbClr val="402000"/>
                </a:solidFill>
                <a:latin typeface="Arial" charset="0"/>
              </a:rPr>
              <a:t>, </a:t>
            </a:r>
            <a:r>
              <a:rPr lang="en-US" altLang="ru-RU" sz="3100" i="1" dirty="0" err="1">
                <a:solidFill>
                  <a:srgbClr val="402000"/>
                </a:solidFill>
                <a:latin typeface="Arial" charset="0"/>
              </a:rPr>
              <a:t>образа</a:t>
            </a:r>
            <a:r>
              <a:rPr lang="en-US" altLang="ru-RU" sz="3100" i="1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3100" i="1" dirty="0" err="1">
                <a:solidFill>
                  <a:srgbClr val="402000"/>
                </a:solidFill>
                <a:latin typeface="Arial" charset="0"/>
              </a:rPr>
              <a:t>желаемого</a:t>
            </a:r>
            <a:r>
              <a:rPr lang="en-US" altLang="ru-RU" sz="3100" i="1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3100" i="1" dirty="0" err="1">
                <a:solidFill>
                  <a:srgbClr val="402000"/>
                </a:solidFill>
                <a:latin typeface="Arial" charset="0"/>
              </a:rPr>
              <a:t>состояния</a:t>
            </a:r>
            <a:r>
              <a:rPr lang="en-US" altLang="ru-RU" sz="3100" i="1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3100" i="1" dirty="0" err="1">
                <a:solidFill>
                  <a:srgbClr val="402000"/>
                </a:solidFill>
                <a:latin typeface="Arial" charset="0"/>
              </a:rPr>
              <a:t>объекта</a:t>
            </a:r>
            <a:r>
              <a:rPr lang="en-US" altLang="ru-RU" sz="3100" i="1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3100" i="1" dirty="0" err="1">
                <a:solidFill>
                  <a:srgbClr val="402000"/>
                </a:solidFill>
                <a:latin typeface="Arial" charset="0"/>
              </a:rPr>
              <a:t>или</a:t>
            </a:r>
            <a:r>
              <a:rPr lang="en-US" altLang="ru-RU" sz="3100" i="1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3100" i="1" dirty="0" err="1">
                <a:solidFill>
                  <a:srgbClr val="402000"/>
                </a:solidFill>
                <a:latin typeface="Arial" charset="0"/>
              </a:rPr>
              <a:t>процесса</a:t>
            </a:r>
            <a:r>
              <a:rPr lang="en-US" altLang="ru-RU" sz="3100" i="1" dirty="0">
                <a:solidFill>
                  <a:srgbClr val="402000"/>
                </a:solidFill>
                <a:latin typeface="Arial" charset="0"/>
              </a:rPr>
              <a:t> в </a:t>
            </a:r>
            <a:r>
              <a:rPr lang="en-US" altLang="ru-RU" sz="3100" i="1" dirty="0" err="1">
                <a:solidFill>
                  <a:srgbClr val="402000"/>
                </a:solidFill>
                <a:latin typeface="Arial" charset="0"/>
              </a:rPr>
              <a:t>будущем</a:t>
            </a:r>
            <a:r>
              <a:rPr lang="en-US" altLang="ru-RU" sz="3100" i="1" dirty="0">
                <a:solidFill>
                  <a:srgbClr val="402000"/>
                </a:solidFill>
                <a:latin typeface="Arial" charset="0"/>
              </a:rPr>
              <a:t>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3600" b="1" kern="0" dirty="0" err="1">
                <a:solidFill>
                  <a:srgbClr val="CC3300"/>
                </a:solidFill>
                <a:latin typeface="Arial" charset="0"/>
              </a:rPr>
              <a:t>Проект</a:t>
            </a:r>
            <a:r>
              <a:rPr lang="en-US" altLang="ru-RU" sz="3600" b="1" kern="0" dirty="0">
                <a:solidFill>
                  <a:srgbClr val="CC3300"/>
                </a:solidFill>
                <a:latin typeface="Arial" charset="0"/>
              </a:rPr>
              <a:t> = </a:t>
            </a:r>
            <a:r>
              <a:rPr lang="en-US" altLang="ru-RU" sz="3600" b="1" kern="0" dirty="0" err="1">
                <a:solidFill>
                  <a:srgbClr val="CC3300"/>
                </a:solidFill>
                <a:latin typeface="Arial" charset="0"/>
              </a:rPr>
              <a:t>удачно</a:t>
            </a:r>
            <a:r>
              <a:rPr lang="en-US" altLang="ru-RU" sz="3600" b="1" kern="0" dirty="0">
                <a:solidFill>
                  <a:srgbClr val="CC3300"/>
                </a:solidFill>
                <a:latin typeface="Arial" charset="0"/>
              </a:rPr>
              <a:t> </a:t>
            </a:r>
            <a:r>
              <a:rPr lang="en-US" altLang="ru-RU" sz="3600" b="1" kern="0" dirty="0" err="1">
                <a:solidFill>
                  <a:srgbClr val="CC3300"/>
                </a:solidFill>
                <a:latin typeface="Arial" charset="0"/>
              </a:rPr>
              <a:t>оформленная</a:t>
            </a:r>
            <a:r>
              <a:rPr lang="en-US" altLang="ru-RU" sz="3600" b="1" kern="0" dirty="0">
                <a:solidFill>
                  <a:srgbClr val="CC3300"/>
                </a:solidFill>
                <a:latin typeface="Arial" charset="0"/>
              </a:rPr>
              <a:t> </a:t>
            </a:r>
            <a:r>
              <a:rPr lang="en-US" altLang="ru-RU" sz="3600" b="1" kern="0" dirty="0" err="1">
                <a:solidFill>
                  <a:srgbClr val="CC3300"/>
                </a:solidFill>
                <a:latin typeface="Arial" charset="0"/>
              </a:rPr>
              <a:t>идея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384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2700" i="1" dirty="0" smtClean="0">
              <a:solidFill>
                <a:srgbClr val="CC3300"/>
              </a:solidFill>
              <a:latin typeface="Arial" charset="0"/>
            </a:endParaRPr>
          </a:p>
          <a:p>
            <a:pPr marL="0" lvl="0" indent="0"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ru-RU" sz="2700" i="1" dirty="0" smtClean="0">
                <a:solidFill>
                  <a:srgbClr val="CC3300"/>
                </a:solidFill>
                <a:latin typeface="Arial" charset="0"/>
              </a:rPr>
              <a:t>ПРОЕКТ</a:t>
            </a:r>
            <a:r>
              <a:rPr lang="en-US" altLang="ru-RU" sz="2700" i="1" dirty="0" smtClean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700" i="1" dirty="0">
                <a:solidFill>
                  <a:srgbClr val="402000"/>
                </a:solidFill>
                <a:latin typeface="Arial" charset="0"/>
              </a:rPr>
              <a:t>– </a:t>
            </a:r>
            <a:r>
              <a:rPr lang="en-US" altLang="ru-RU" sz="2700" b="1" i="1" dirty="0" err="1">
                <a:solidFill>
                  <a:srgbClr val="402000"/>
                </a:solidFill>
                <a:latin typeface="Arial" charset="0"/>
              </a:rPr>
              <a:t>специально</a:t>
            </a:r>
            <a:r>
              <a:rPr lang="en-US" altLang="ru-RU" sz="2700" b="1" i="1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700" b="1" i="1" dirty="0" err="1">
                <a:solidFill>
                  <a:srgbClr val="402000"/>
                </a:solidFill>
                <a:latin typeface="Arial" charset="0"/>
              </a:rPr>
              <a:t>организованный</a:t>
            </a:r>
            <a:r>
              <a:rPr lang="en-US" altLang="ru-RU" sz="2700" b="1" i="1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700" b="1" i="1" dirty="0" err="1">
                <a:solidFill>
                  <a:srgbClr val="402000"/>
                </a:solidFill>
                <a:latin typeface="Arial" charset="0"/>
              </a:rPr>
              <a:t>учителем</a:t>
            </a:r>
            <a:r>
              <a:rPr lang="en-US" altLang="ru-RU" sz="2700" b="1" i="1" dirty="0">
                <a:solidFill>
                  <a:srgbClr val="402000"/>
                </a:solidFill>
                <a:latin typeface="Arial" charset="0"/>
              </a:rPr>
              <a:t> и </a:t>
            </a:r>
            <a:r>
              <a:rPr lang="en-US" altLang="ru-RU" sz="2700" b="1" i="1" dirty="0" err="1">
                <a:solidFill>
                  <a:srgbClr val="402000"/>
                </a:solidFill>
                <a:latin typeface="Arial" charset="0"/>
              </a:rPr>
              <a:t>самостоятельно</a:t>
            </a:r>
            <a:r>
              <a:rPr lang="en-US" altLang="ru-RU" sz="2700" b="1" i="1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700" b="1" i="1" dirty="0" err="1">
                <a:solidFill>
                  <a:srgbClr val="402000"/>
                </a:solidFill>
                <a:latin typeface="Arial" charset="0"/>
              </a:rPr>
              <a:t>выполняемый</a:t>
            </a:r>
            <a:r>
              <a:rPr lang="en-US" altLang="ru-RU" sz="2700" b="1" i="1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700" b="1" i="1" dirty="0" err="1">
                <a:solidFill>
                  <a:srgbClr val="402000"/>
                </a:solidFill>
                <a:latin typeface="Arial" charset="0"/>
              </a:rPr>
              <a:t>учащимися</a:t>
            </a:r>
            <a:r>
              <a:rPr lang="en-US" altLang="ru-RU" sz="2700" b="1" i="1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700" b="1" i="1" dirty="0" err="1">
                <a:solidFill>
                  <a:srgbClr val="402000"/>
                </a:solidFill>
                <a:latin typeface="Arial" charset="0"/>
              </a:rPr>
              <a:t>комплекс</a:t>
            </a:r>
            <a:r>
              <a:rPr lang="en-US" altLang="ru-RU" sz="2700" b="1" i="1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700" b="1" i="1" dirty="0" err="1">
                <a:solidFill>
                  <a:srgbClr val="402000"/>
                </a:solidFill>
                <a:latin typeface="Arial" charset="0"/>
              </a:rPr>
              <a:t>действий</a:t>
            </a:r>
            <a:r>
              <a:rPr lang="en-US" altLang="ru-RU" sz="2700" b="1" i="1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700" b="1" i="1" dirty="0" err="1">
                <a:solidFill>
                  <a:srgbClr val="402000"/>
                </a:solidFill>
                <a:latin typeface="Arial" charset="0"/>
              </a:rPr>
              <a:t>по</a:t>
            </a:r>
            <a:r>
              <a:rPr lang="en-US" altLang="ru-RU" sz="2700" b="1" i="1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700" b="1" i="1" dirty="0" err="1">
                <a:solidFill>
                  <a:srgbClr val="402000"/>
                </a:solidFill>
                <a:latin typeface="Arial" charset="0"/>
              </a:rPr>
              <a:t>решению</a:t>
            </a:r>
            <a:r>
              <a:rPr lang="en-US" altLang="ru-RU" sz="2700" b="1" i="1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700" b="1" i="1" dirty="0" err="1">
                <a:solidFill>
                  <a:srgbClr val="402000"/>
                </a:solidFill>
                <a:latin typeface="Arial" charset="0"/>
              </a:rPr>
              <a:t>значимой</a:t>
            </a:r>
            <a:r>
              <a:rPr lang="en-US" altLang="ru-RU" sz="2700" b="1" i="1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700" b="1" i="1" dirty="0" err="1">
                <a:solidFill>
                  <a:srgbClr val="402000"/>
                </a:solidFill>
                <a:latin typeface="Arial" charset="0"/>
              </a:rPr>
              <a:t>для</a:t>
            </a:r>
            <a:r>
              <a:rPr lang="en-US" altLang="ru-RU" sz="2700" b="1" i="1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700" b="1" i="1" dirty="0" err="1">
                <a:solidFill>
                  <a:srgbClr val="402000"/>
                </a:solidFill>
                <a:latin typeface="Arial" charset="0"/>
              </a:rPr>
              <a:t>учащегося</a:t>
            </a:r>
            <a:r>
              <a:rPr lang="en-US" altLang="ru-RU" sz="2700" b="1" i="1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700" b="1" i="1" dirty="0" err="1">
                <a:solidFill>
                  <a:srgbClr val="402000"/>
                </a:solidFill>
                <a:latin typeface="Arial" charset="0"/>
              </a:rPr>
              <a:t>проблемы</a:t>
            </a:r>
            <a:r>
              <a:rPr lang="en-US" altLang="ru-RU" sz="2700" b="1" i="1" dirty="0">
                <a:solidFill>
                  <a:srgbClr val="402000"/>
                </a:solidFill>
                <a:latin typeface="Arial" charset="0"/>
              </a:rPr>
              <a:t>, </a:t>
            </a:r>
            <a:r>
              <a:rPr lang="en-US" altLang="ru-RU" sz="2700" b="1" i="1" dirty="0" err="1">
                <a:solidFill>
                  <a:srgbClr val="402000"/>
                </a:solidFill>
                <a:latin typeface="Arial" charset="0"/>
              </a:rPr>
              <a:t>завершающийся</a:t>
            </a:r>
            <a:r>
              <a:rPr lang="en-US" altLang="ru-RU" sz="2700" b="1" i="1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700" b="1" i="1" dirty="0" err="1">
                <a:solidFill>
                  <a:srgbClr val="402000"/>
                </a:solidFill>
                <a:latin typeface="Arial" charset="0"/>
              </a:rPr>
              <a:t>созданием</a:t>
            </a:r>
            <a:r>
              <a:rPr lang="en-US" altLang="ru-RU" sz="2700" b="1" i="1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700" b="1" i="1" dirty="0" err="1">
                <a:solidFill>
                  <a:srgbClr val="402000"/>
                </a:solidFill>
                <a:latin typeface="Arial" charset="0"/>
              </a:rPr>
              <a:t>продукта</a:t>
            </a:r>
            <a:r>
              <a:rPr lang="en-US" altLang="ru-RU" sz="2700" b="1" i="1" dirty="0">
                <a:solidFill>
                  <a:srgbClr val="402000"/>
                </a:solidFill>
                <a:latin typeface="Arial" charset="0"/>
              </a:rPr>
              <a:t>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075240" cy="2448272"/>
          </a:xfrm>
        </p:spPr>
        <p:txBody>
          <a:bodyPr>
            <a:normAutofit/>
          </a:bodyPr>
          <a:lstStyle/>
          <a:p>
            <a:pPr lvl="0" fontAlgn="base">
              <a:lnSpc>
                <a:spcPct val="95000"/>
              </a:lnSpc>
              <a:spcAft>
                <a:spcPct val="0"/>
              </a:spcAft>
            </a:pPr>
            <a:r>
              <a:rPr lang="ru-RU" altLang="ru-RU" sz="2700" i="1" dirty="0" smtClean="0">
                <a:solidFill>
                  <a:srgbClr val="CC3300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altLang="ru-RU" sz="2700" i="1" dirty="0" smtClean="0">
                <a:solidFill>
                  <a:srgbClr val="CC3300"/>
                </a:solidFill>
                <a:latin typeface="Arial" charset="0"/>
                <a:ea typeface="+mn-ea"/>
                <a:cs typeface="+mn-cs"/>
              </a:rPr>
            </a:br>
            <a:r>
              <a:rPr lang="en-US" altLang="ru-RU" sz="2700" i="1" dirty="0" smtClean="0">
                <a:solidFill>
                  <a:srgbClr val="CC3300"/>
                </a:solidFill>
                <a:latin typeface="Arial" charset="0"/>
                <a:ea typeface="+mn-ea"/>
                <a:cs typeface="+mn-cs"/>
              </a:rPr>
              <a:t>ПРОЕКТНАЯ </a:t>
            </a:r>
            <a:r>
              <a:rPr lang="en-US" altLang="ru-RU" sz="2700" i="1" dirty="0">
                <a:solidFill>
                  <a:srgbClr val="CC3300"/>
                </a:solidFill>
                <a:latin typeface="Arial" charset="0"/>
                <a:ea typeface="+mn-ea"/>
                <a:cs typeface="+mn-cs"/>
              </a:rPr>
              <a:t>ДЕЯТЕЛЬНОСТЬ</a:t>
            </a:r>
            <a:r>
              <a:rPr lang="en-US" altLang="ru-RU" sz="2700" i="1" dirty="0">
                <a:solidFill>
                  <a:srgbClr val="402000"/>
                </a:solidFill>
                <a:latin typeface="Arial" charset="0"/>
                <a:ea typeface="+mn-ea"/>
                <a:cs typeface="+mn-cs"/>
              </a:rPr>
              <a:t> – </a:t>
            </a:r>
            <a:r>
              <a:rPr lang="en-US" altLang="ru-RU" sz="2700" b="1" i="1" dirty="0" err="1">
                <a:solidFill>
                  <a:srgbClr val="402000"/>
                </a:solidFill>
                <a:latin typeface="Arial" charset="0"/>
                <a:ea typeface="+mn-ea"/>
                <a:cs typeface="+mn-cs"/>
              </a:rPr>
              <a:t>среда</a:t>
            </a:r>
            <a:r>
              <a:rPr lang="en-US" altLang="ru-RU" sz="2700" b="1" i="1" dirty="0">
                <a:solidFill>
                  <a:srgbClr val="402000"/>
                </a:solidFill>
                <a:latin typeface="Arial" charset="0"/>
                <a:ea typeface="+mn-ea"/>
                <a:cs typeface="+mn-cs"/>
              </a:rPr>
              <a:t>, </a:t>
            </a:r>
            <a:br>
              <a:rPr lang="en-US" altLang="ru-RU" sz="2700" b="1" i="1" dirty="0">
                <a:solidFill>
                  <a:srgbClr val="402000"/>
                </a:solidFill>
                <a:latin typeface="Arial" charset="0"/>
                <a:ea typeface="+mn-ea"/>
                <a:cs typeface="+mn-cs"/>
              </a:rPr>
            </a:br>
            <a:r>
              <a:rPr lang="en-US" altLang="ru-RU" sz="2700" b="1" i="1" dirty="0">
                <a:solidFill>
                  <a:srgbClr val="402000"/>
                </a:solidFill>
                <a:latin typeface="Arial" charset="0"/>
                <a:ea typeface="+mn-ea"/>
                <a:cs typeface="+mn-cs"/>
              </a:rPr>
              <a:t>в </a:t>
            </a:r>
            <a:r>
              <a:rPr lang="en-US" altLang="ru-RU" sz="2700" b="1" i="1" dirty="0" err="1">
                <a:solidFill>
                  <a:srgbClr val="402000"/>
                </a:solidFill>
                <a:latin typeface="Arial" charset="0"/>
                <a:ea typeface="+mn-ea"/>
                <a:cs typeface="+mn-cs"/>
              </a:rPr>
              <a:t>которой</a:t>
            </a:r>
            <a:r>
              <a:rPr lang="en-US" altLang="ru-RU" sz="2700" b="1" i="1" dirty="0">
                <a:solidFill>
                  <a:srgbClr val="402000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altLang="ru-RU" sz="2700" b="1" i="1" dirty="0" err="1">
                <a:solidFill>
                  <a:srgbClr val="402000"/>
                </a:solidFill>
                <a:latin typeface="Arial" charset="0"/>
                <a:ea typeface="+mn-ea"/>
                <a:cs typeface="+mn-cs"/>
              </a:rPr>
              <a:t>ключевые</a:t>
            </a:r>
            <a:r>
              <a:rPr lang="en-US" altLang="ru-RU" sz="2700" b="1" i="1" dirty="0">
                <a:solidFill>
                  <a:srgbClr val="402000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altLang="ru-RU" sz="2700" b="1" i="1" dirty="0" err="1">
                <a:solidFill>
                  <a:srgbClr val="402000"/>
                </a:solidFill>
                <a:latin typeface="Arial" charset="0"/>
                <a:ea typeface="+mn-ea"/>
                <a:cs typeface="+mn-cs"/>
              </a:rPr>
              <a:t>компетентности</a:t>
            </a:r>
            <a:r>
              <a:rPr lang="en-US" altLang="ru-RU" sz="2700" b="1" i="1" dirty="0">
                <a:solidFill>
                  <a:srgbClr val="402000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altLang="ru-RU" sz="2700" b="1" i="1" dirty="0" err="1">
                <a:solidFill>
                  <a:srgbClr val="402000"/>
                </a:solidFill>
                <a:latin typeface="Arial" charset="0"/>
                <a:ea typeface="+mn-ea"/>
                <a:cs typeface="+mn-cs"/>
              </a:rPr>
              <a:t>формируются</a:t>
            </a:r>
            <a:r>
              <a:rPr lang="en-US" altLang="ru-RU" sz="2700" b="1" i="1" dirty="0">
                <a:solidFill>
                  <a:srgbClr val="402000"/>
                </a:solidFill>
                <a:latin typeface="Arial" charset="0"/>
                <a:ea typeface="+mn-ea"/>
                <a:cs typeface="+mn-cs"/>
              </a:rPr>
              <a:t> и </a:t>
            </a:r>
            <a:r>
              <a:rPr lang="en-US" altLang="ru-RU" sz="2700" b="1" i="1" dirty="0" err="1">
                <a:solidFill>
                  <a:srgbClr val="402000"/>
                </a:solidFill>
                <a:latin typeface="Arial" charset="0"/>
                <a:ea typeface="+mn-ea"/>
                <a:cs typeface="+mn-cs"/>
              </a:rPr>
              <a:t>могут</a:t>
            </a:r>
            <a:r>
              <a:rPr lang="en-US" altLang="ru-RU" sz="2700" b="1" i="1" dirty="0">
                <a:solidFill>
                  <a:srgbClr val="402000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altLang="ru-RU" sz="2700" b="1" i="1" dirty="0" err="1">
                <a:solidFill>
                  <a:srgbClr val="402000"/>
                </a:solidFill>
                <a:latin typeface="Arial" charset="0"/>
                <a:ea typeface="+mn-ea"/>
                <a:cs typeface="+mn-cs"/>
              </a:rPr>
              <a:t>быть</a:t>
            </a:r>
            <a:r>
              <a:rPr lang="en-US" altLang="ru-RU" sz="2700" b="1" i="1" dirty="0">
                <a:solidFill>
                  <a:srgbClr val="402000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altLang="ru-RU" sz="2700" b="1" i="1" dirty="0" err="1">
                <a:solidFill>
                  <a:srgbClr val="402000"/>
                </a:solidFill>
                <a:latin typeface="Arial" charset="0"/>
                <a:ea typeface="+mn-ea"/>
                <a:cs typeface="+mn-cs"/>
              </a:rPr>
              <a:t>оценены</a:t>
            </a:r>
            <a:r>
              <a:rPr lang="en-US" altLang="ru-RU" sz="2700" b="1" i="1" dirty="0">
                <a:solidFill>
                  <a:srgbClr val="402000"/>
                </a:solidFill>
                <a:latin typeface="Arial" charset="0"/>
                <a:ea typeface="+mn-ea"/>
                <a:cs typeface="+mn-cs"/>
              </a:rPr>
              <a:t>.</a:t>
            </a:r>
            <a:br>
              <a:rPr lang="en-US" altLang="ru-RU" sz="2700" b="1" i="1" dirty="0">
                <a:solidFill>
                  <a:srgbClr val="402000"/>
                </a:solidFill>
                <a:latin typeface="Arial" charset="0"/>
                <a:ea typeface="+mn-ea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546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404664"/>
            <a:ext cx="7804389" cy="6048672"/>
          </a:xfrm>
        </p:spPr>
        <p:txBody>
          <a:bodyPr>
            <a:normAutofit/>
          </a:bodyPr>
          <a:lstStyle/>
          <a:p>
            <a:pPr marL="0" lvl="0" indent="0"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2900" b="1" i="1" kern="0" dirty="0" smtClean="0">
              <a:solidFill>
                <a:srgbClr val="CC3300"/>
              </a:solidFill>
              <a:latin typeface="Arial" charset="0"/>
            </a:endParaRPr>
          </a:p>
          <a:p>
            <a:pPr marL="0" lvl="0" indent="0"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2900" b="1" i="1" kern="0" dirty="0">
              <a:solidFill>
                <a:srgbClr val="CC3300"/>
              </a:solidFill>
              <a:latin typeface="Arial" charset="0"/>
            </a:endParaRPr>
          </a:p>
          <a:p>
            <a:pPr marL="0" lvl="0" indent="0"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ru-RU" sz="2900" b="1" i="1" kern="0" dirty="0" err="1" smtClean="0">
                <a:solidFill>
                  <a:srgbClr val="CC3300"/>
                </a:solidFill>
                <a:latin typeface="Arial" charset="0"/>
              </a:rPr>
              <a:t>Метод</a:t>
            </a:r>
            <a:r>
              <a:rPr lang="en-US" altLang="ru-RU" sz="2900" b="1" i="1" kern="0" dirty="0" smtClean="0">
                <a:solidFill>
                  <a:srgbClr val="CC3300"/>
                </a:solidFill>
                <a:latin typeface="Arial" charset="0"/>
              </a:rPr>
              <a:t> </a:t>
            </a:r>
            <a:r>
              <a:rPr lang="en-US" altLang="ru-RU" sz="2900" b="1" i="1" kern="0" dirty="0" err="1">
                <a:solidFill>
                  <a:srgbClr val="CC3300"/>
                </a:solidFill>
                <a:latin typeface="Arial" charset="0"/>
              </a:rPr>
              <a:t>проектов</a:t>
            </a:r>
            <a:r>
              <a:rPr lang="en-US" altLang="ru-RU" sz="2900" b="1" i="1" kern="0" dirty="0">
                <a:solidFill>
                  <a:srgbClr val="402000"/>
                </a:solidFill>
                <a:latin typeface="Arial" charset="0"/>
              </a:rPr>
              <a:t> - </a:t>
            </a:r>
            <a:r>
              <a:rPr lang="en-US" altLang="ru-RU" sz="2900" b="1" i="1" kern="0" dirty="0" err="1">
                <a:solidFill>
                  <a:srgbClr val="402000"/>
                </a:solidFill>
                <a:latin typeface="Arial" charset="0"/>
              </a:rPr>
              <a:t>это</a:t>
            </a:r>
            <a:r>
              <a:rPr lang="en-US" altLang="ru-RU" sz="2900" b="1" i="1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900" b="1" i="1" kern="0" dirty="0" err="1">
                <a:solidFill>
                  <a:srgbClr val="402000"/>
                </a:solidFill>
                <a:latin typeface="Arial" charset="0"/>
              </a:rPr>
              <a:t>совокупность</a:t>
            </a:r>
            <a:r>
              <a:rPr lang="en-US" altLang="ru-RU" sz="2900" b="1" i="1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900" b="1" i="1" kern="0" dirty="0" err="1">
                <a:solidFill>
                  <a:srgbClr val="402000"/>
                </a:solidFill>
                <a:latin typeface="Arial" charset="0"/>
              </a:rPr>
              <a:t>учебно-познавательных</a:t>
            </a:r>
            <a:r>
              <a:rPr lang="en-US" altLang="ru-RU" sz="2900" b="1" i="1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900" b="1" i="1" kern="0" dirty="0" err="1">
                <a:solidFill>
                  <a:srgbClr val="402000"/>
                </a:solidFill>
                <a:latin typeface="Arial" charset="0"/>
              </a:rPr>
              <a:t>приемов</a:t>
            </a:r>
            <a:r>
              <a:rPr lang="en-US" altLang="ru-RU" sz="2900" b="1" i="1" kern="0" dirty="0">
                <a:solidFill>
                  <a:srgbClr val="402000"/>
                </a:solidFill>
                <a:latin typeface="Arial" charset="0"/>
              </a:rPr>
              <a:t>, </a:t>
            </a:r>
            <a:r>
              <a:rPr lang="en-US" altLang="ru-RU" sz="2900" b="1" i="1" kern="0" dirty="0" err="1">
                <a:solidFill>
                  <a:srgbClr val="402000"/>
                </a:solidFill>
                <a:latin typeface="Arial" charset="0"/>
              </a:rPr>
              <a:t>которые</a:t>
            </a:r>
            <a:r>
              <a:rPr lang="en-US" altLang="ru-RU" sz="2900" b="1" i="1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900" b="1" i="1" kern="0" dirty="0" err="1">
                <a:solidFill>
                  <a:srgbClr val="402000"/>
                </a:solidFill>
                <a:latin typeface="Arial" charset="0"/>
              </a:rPr>
              <a:t>позволяют</a:t>
            </a:r>
            <a:r>
              <a:rPr lang="en-US" altLang="ru-RU" sz="2900" b="1" i="1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900" b="1" i="1" kern="0" dirty="0" err="1">
                <a:solidFill>
                  <a:srgbClr val="402000"/>
                </a:solidFill>
                <a:latin typeface="Arial" charset="0"/>
              </a:rPr>
              <a:t>решить</a:t>
            </a:r>
            <a:r>
              <a:rPr lang="en-US" altLang="ru-RU" sz="2900" b="1" i="1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900" b="1" i="1" kern="0" dirty="0" err="1">
                <a:solidFill>
                  <a:srgbClr val="402000"/>
                </a:solidFill>
                <a:latin typeface="Arial" charset="0"/>
              </a:rPr>
              <a:t>ту</a:t>
            </a:r>
            <a:r>
              <a:rPr lang="en-US" altLang="ru-RU" sz="2900" b="1" i="1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900" b="1" i="1" kern="0" dirty="0" err="1">
                <a:solidFill>
                  <a:srgbClr val="402000"/>
                </a:solidFill>
                <a:latin typeface="Arial" charset="0"/>
              </a:rPr>
              <a:t>или</a:t>
            </a:r>
            <a:r>
              <a:rPr lang="en-US" altLang="ru-RU" sz="2900" b="1" i="1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900" b="1" i="1" kern="0" dirty="0" err="1">
                <a:solidFill>
                  <a:srgbClr val="402000"/>
                </a:solidFill>
                <a:latin typeface="Arial" charset="0"/>
              </a:rPr>
              <a:t>иную</a:t>
            </a:r>
            <a:r>
              <a:rPr lang="en-US" altLang="ru-RU" sz="2900" b="1" i="1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900" b="1" i="1" kern="0" dirty="0" err="1">
                <a:solidFill>
                  <a:srgbClr val="402000"/>
                </a:solidFill>
                <a:latin typeface="Arial" charset="0"/>
              </a:rPr>
              <a:t>проблему</a:t>
            </a:r>
            <a:r>
              <a:rPr lang="en-US" altLang="ru-RU" sz="2900" b="1" i="1" kern="0" dirty="0">
                <a:solidFill>
                  <a:srgbClr val="402000"/>
                </a:solidFill>
                <a:latin typeface="Arial" charset="0"/>
              </a:rPr>
              <a:t> в </a:t>
            </a:r>
            <a:r>
              <a:rPr lang="en-US" altLang="ru-RU" sz="2900" b="1" i="1" kern="0" dirty="0" err="1">
                <a:solidFill>
                  <a:srgbClr val="402000"/>
                </a:solidFill>
                <a:latin typeface="Arial" charset="0"/>
              </a:rPr>
              <a:t>результате</a:t>
            </a:r>
            <a:r>
              <a:rPr lang="en-US" altLang="ru-RU" sz="2900" b="1" i="1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900" b="1" i="1" kern="0" dirty="0" err="1">
                <a:solidFill>
                  <a:srgbClr val="402000"/>
                </a:solidFill>
                <a:latin typeface="Arial" charset="0"/>
              </a:rPr>
              <a:t>самостоятельных</a:t>
            </a:r>
            <a:r>
              <a:rPr lang="en-US" altLang="ru-RU" sz="2900" b="1" i="1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900" b="1" i="1" kern="0" dirty="0" err="1">
                <a:solidFill>
                  <a:srgbClr val="402000"/>
                </a:solidFill>
                <a:latin typeface="Arial" charset="0"/>
              </a:rPr>
              <a:t>действий</a:t>
            </a:r>
            <a:r>
              <a:rPr lang="en-US" altLang="ru-RU" sz="2900" b="1" i="1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900" b="1" i="1" kern="0" dirty="0" err="1">
                <a:solidFill>
                  <a:srgbClr val="402000"/>
                </a:solidFill>
                <a:latin typeface="Arial" charset="0"/>
              </a:rPr>
              <a:t>учащихся</a:t>
            </a:r>
            <a:r>
              <a:rPr lang="en-US" altLang="ru-RU" sz="2900" b="1" i="1" kern="0" dirty="0">
                <a:solidFill>
                  <a:srgbClr val="402000"/>
                </a:solidFill>
                <a:latin typeface="Arial" charset="0"/>
              </a:rPr>
              <a:t> и </a:t>
            </a:r>
            <a:r>
              <a:rPr lang="en-US" altLang="ru-RU" sz="2900" b="1" i="1" kern="0" dirty="0" err="1">
                <a:solidFill>
                  <a:srgbClr val="402000"/>
                </a:solidFill>
                <a:latin typeface="Arial" charset="0"/>
              </a:rPr>
              <a:t>должны</a:t>
            </a:r>
            <a:r>
              <a:rPr lang="en-US" altLang="ru-RU" sz="2900" b="1" i="1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900" b="1" i="1" kern="0" dirty="0" err="1">
                <a:solidFill>
                  <a:srgbClr val="402000"/>
                </a:solidFill>
                <a:latin typeface="Arial" charset="0"/>
              </a:rPr>
              <a:t>завершиться</a:t>
            </a:r>
            <a:r>
              <a:rPr lang="en-US" altLang="ru-RU" sz="2900" b="1" i="1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900" b="1" i="1" kern="0" dirty="0" err="1">
                <a:solidFill>
                  <a:srgbClr val="402000"/>
                </a:solidFill>
                <a:latin typeface="Arial" charset="0"/>
              </a:rPr>
              <a:t>вполне</a:t>
            </a:r>
            <a:r>
              <a:rPr lang="en-US" altLang="ru-RU" sz="2900" b="1" i="1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900" b="1" i="1" kern="0" dirty="0" err="1">
                <a:solidFill>
                  <a:srgbClr val="402000"/>
                </a:solidFill>
                <a:latin typeface="Arial" charset="0"/>
              </a:rPr>
              <a:t>реальным</a:t>
            </a:r>
            <a:r>
              <a:rPr lang="en-US" altLang="ru-RU" sz="2900" b="1" i="1" kern="0" dirty="0">
                <a:solidFill>
                  <a:srgbClr val="402000"/>
                </a:solidFill>
                <a:latin typeface="Arial" charset="0"/>
              </a:rPr>
              <a:t>, </a:t>
            </a:r>
            <a:r>
              <a:rPr lang="en-US" altLang="ru-RU" sz="2900" b="1" i="1" kern="0" dirty="0" err="1">
                <a:solidFill>
                  <a:srgbClr val="402000"/>
                </a:solidFill>
                <a:latin typeface="Arial" charset="0"/>
              </a:rPr>
              <a:t>осязаемым</a:t>
            </a:r>
            <a:r>
              <a:rPr lang="en-US" altLang="ru-RU" sz="2900" b="1" i="1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900" b="1" i="1" kern="0" dirty="0" err="1">
                <a:solidFill>
                  <a:srgbClr val="402000"/>
                </a:solidFill>
                <a:latin typeface="Arial" charset="0"/>
              </a:rPr>
              <a:t>практическим</a:t>
            </a:r>
            <a:r>
              <a:rPr lang="en-US" altLang="ru-RU" sz="2900" b="1" i="1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900" b="1" i="1" kern="0" dirty="0" err="1">
                <a:solidFill>
                  <a:srgbClr val="402000"/>
                </a:solidFill>
                <a:latin typeface="Arial" charset="0"/>
              </a:rPr>
              <a:t>результатом</a:t>
            </a:r>
            <a:r>
              <a:rPr lang="en-US" altLang="ru-RU" sz="2900" b="1" i="1" kern="0" dirty="0">
                <a:solidFill>
                  <a:srgbClr val="402000"/>
                </a:solidFill>
                <a:latin typeface="Arial" charset="0"/>
              </a:rPr>
              <a:t>, </a:t>
            </a:r>
            <a:r>
              <a:rPr lang="en-US" altLang="ru-RU" sz="2900" b="1" i="1" kern="0" dirty="0" err="1">
                <a:solidFill>
                  <a:srgbClr val="402000"/>
                </a:solidFill>
                <a:latin typeface="Arial" charset="0"/>
              </a:rPr>
              <a:t>оформленным</a:t>
            </a:r>
            <a:r>
              <a:rPr lang="en-US" altLang="ru-RU" sz="2900" b="1" i="1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900" b="1" i="1" kern="0" dirty="0" err="1">
                <a:solidFill>
                  <a:srgbClr val="402000"/>
                </a:solidFill>
                <a:latin typeface="Arial" charset="0"/>
              </a:rPr>
              <a:t>тем</a:t>
            </a:r>
            <a:r>
              <a:rPr lang="en-US" altLang="ru-RU" sz="2900" b="1" i="1" kern="0" dirty="0">
                <a:solidFill>
                  <a:srgbClr val="402000"/>
                </a:solidFill>
                <a:latin typeface="Arial" charset="0"/>
              </a:rPr>
              <a:t> </a:t>
            </a:r>
            <a:br>
              <a:rPr lang="en-US" altLang="ru-RU" sz="2900" b="1" i="1" kern="0" dirty="0">
                <a:solidFill>
                  <a:srgbClr val="402000"/>
                </a:solidFill>
                <a:latin typeface="Arial" charset="0"/>
              </a:rPr>
            </a:br>
            <a:r>
              <a:rPr lang="en-US" altLang="ru-RU" sz="2900" b="1" i="1" kern="0" dirty="0" err="1">
                <a:solidFill>
                  <a:srgbClr val="402000"/>
                </a:solidFill>
                <a:latin typeface="Arial" charset="0"/>
              </a:rPr>
              <a:t>или</a:t>
            </a:r>
            <a:r>
              <a:rPr lang="en-US" altLang="ru-RU" sz="2900" b="1" i="1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900" b="1" i="1" kern="0" dirty="0" err="1">
                <a:solidFill>
                  <a:srgbClr val="402000"/>
                </a:solidFill>
                <a:latin typeface="Arial" charset="0"/>
              </a:rPr>
              <a:t>иным</a:t>
            </a:r>
            <a:r>
              <a:rPr lang="en-US" altLang="ru-RU" sz="2900" b="1" i="1" kern="0" dirty="0">
                <a:solidFill>
                  <a:srgbClr val="402000"/>
                </a:solidFill>
                <a:latin typeface="Arial" charset="0"/>
              </a:rPr>
              <a:t> </a:t>
            </a:r>
            <a:r>
              <a:rPr lang="en-US" altLang="ru-RU" sz="2900" b="1" i="1" kern="0" dirty="0" err="1">
                <a:solidFill>
                  <a:srgbClr val="402000"/>
                </a:solidFill>
                <a:latin typeface="Arial" charset="0"/>
              </a:rPr>
              <a:t>образом</a:t>
            </a:r>
            <a:r>
              <a:rPr lang="en-US" altLang="ru-RU" sz="2900" b="1" i="1" kern="0" dirty="0">
                <a:solidFill>
                  <a:srgbClr val="402000"/>
                </a:solidFill>
                <a:latin typeface="Arial" charset="0"/>
              </a:rPr>
              <a:t>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633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158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556792"/>
            <a:ext cx="8424935" cy="5040560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b="1" dirty="0">
                <a:solidFill>
                  <a:schemeClr val="tx1"/>
                </a:solidFill>
                <a:latin typeface="Arial" charset="0"/>
              </a:rPr>
              <a:t>Создать условия, при которых учащиеся</a:t>
            </a:r>
            <a:r>
              <a:rPr lang="ru-RU" altLang="ru-RU" dirty="0">
                <a:solidFill>
                  <a:schemeClr val="tx1"/>
                </a:solidFill>
                <a:latin typeface="Arial" charset="0"/>
              </a:rPr>
              <a:t>: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dirty="0">
                <a:solidFill>
                  <a:schemeClr val="tx1"/>
                </a:solidFill>
                <a:latin typeface="Arial" charset="0"/>
              </a:rPr>
              <a:t>- самостоятельно и охотно приобретают недостающие знания из разных источников;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dirty="0">
                <a:solidFill>
                  <a:schemeClr val="tx1"/>
                </a:solidFill>
                <a:latin typeface="Arial" charset="0"/>
              </a:rPr>
              <a:t>- учатся пользоваться приобретёнными знаниями для решения познавательных и практических задач;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dirty="0">
                <a:solidFill>
                  <a:schemeClr val="tx1"/>
                </a:solidFill>
                <a:latin typeface="Arial" charset="0"/>
              </a:rPr>
              <a:t>- приобретают коммуникативные умения, </a:t>
            </a:r>
            <a:r>
              <a:rPr lang="ru-RU" altLang="ru-RU" dirty="0" smtClean="0">
                <a:solidFill>
                  <a:schemeClr val="tx1"/>
                </a:solidFill>
                <a:latin typeface="Arial" charset="0"/>
              </a:rPr>
              <a:t>работая в   различных группах;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dirty="0" smtClean="0">
                <a:solidFill>
                  <a:schemeClr val="tx1"/>
                </a:solidFill>
                <a:latin typeface="Arial" charset="0"/>
              </a:rPr>
              <a:t>   </a:t>
            </a:r>
            <a:r>
              <a:rPr lang="ru-RU" altLang="ru-RU" dirty="0">
                <a:solidFill>
                  <a:schemeClr val="tx1"/>
                </a:solidFill>
                <a:latin typeface="Arial" charset="0"/>
              </a:rPr>
              <a:t>- развивают у себя исследовательские  </a:t>
            </a:r>
            <a:r>
              <a:rPr lang="ru-RU" altLang="ru-RU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dirty="0">
                <a:solidFill>
                  <a:schemeClr val="tx1"/>
                </a:solidFill>
                <a:latin typeface="Arial" charset="0"/>
              </a:rPr>
              <a:t>умения(выявление </a:t>
            </a:r>
            <a:r>
              <a:rPr lang="ru-RU" altLang="ru-RU" dirty="0" smtClean="0">
                <a:solidFill>
                  <a:schemeClr val="tx1"/>
                </a:solidFill>
                <a:latin typeface="Arial" charset="0"/>
              </a:rPr>
              <a:t>проблемы, сбор информации, наблюдения, проведение эксперимента</a:t>
            </a:r>
            <a:r>
              <a:rPr lang="ru-RU" altLang="ru-RU" dirty="0">
                <a:solidFill>
                  <a:schemeClr val="tx1"/>
                </a:solidFill>
                <a:latin typeface="Arial" charset="0"/>
              </a:rPr>
              <a:t>, анализ, построение гипотез,  </a:t>
            </a:r>
            <a:r>
              <a:rPr lang="ru-RU" altLang="ru-RU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dirty="0">
                <a:solidFill>
                  <a:schemeClr val="tx1"/>
                </a:solidFill>
                <a:latin typeface="Arial" charset="0"/>
              </a:rPr>
              <a:t>обобщение</a:t>
            </a:r>
            <a:r>
              <a:rPr lang="ru-RU" altLang="ru-RU" dirty="0" smtClean="0">
                <a:solidFill>
                  <a:schemeClr val="tx1"/>
                </a:solidFill>
                <a:latin typeface="Arial" charset="0"/>
              </a:rPr>
              <a:t>); 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dirty="0" smtClean="0">
                <a:solidFill>
                  <a:schemeClr val="tx1"/>
                </a:solidFill>
                <a:latin typeface="Arial" charset="0"/>
              </a:rPr>
              <a:t>- </a:t>
            </a:r>
            <a:r>
              <a:rPr lang="ru-RU" altLang="ru-RU" dirty="0">
                <a:solidFill>
                  <a:schemeClr val="tx1"/>
                </a:solidFill>
                <a:latin typeface="Arial" charset="0"/>
              </a:rPr>
              <a:t>развивают системное мышление.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Цель проектной деятельности: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26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2852936"/>
            <a:ext cx="2160240" cy="12795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</a:rPr>
              <a:t>Типология проектов</a:t>
            </a:r>
            <a:endParaRPr lang="ru-RU" sz="2800" b="1" u="sng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376090" y="775347"/>
            <a:ext cx="252028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По характеру деятельности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Выноска 1 8"/>
          <p:cNvSpPr/>
          <p:nvPr/>
        </p:nvSpPr>
        <p:spPr>
          <a:xfrm>
            <a:off x="5292080" y="775347"/>
            <a:ext cx="3456384" cy="1337262"/>
          </a:xfrm>
          <a:prstGeom prst="borderCallout1">
            <a:avLst>
              <a:gd name="adj1" fmla="val 37991"/>
              <a:gd name="adj2" fmla="val 977"/>
              <a:gd name="adj3" fmla="val 41145"/>
              <a:gd name="adj4" fmla="val -128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CD3333"/>
              </a:buClr>
              <a:buFontTx/>
              <a:buChar char="•"/>
            </a:pPr>
            <a:r>
              <a:rPr lang="en-US" altLang="ru-RU" sz="1600" dirty="0" err="1">
                <a:solidFill>
                  <a:schemeClr val="tx1"/>
                </a:solidFill>
                <a:latin typeface="Arial" charset="0"/>
              </a:rPr>
              <a:t>Исследовательские</a:t>
            </a:r>
            <a:endParaRPr lang="en-US" altLang="ru-RU" sz="1600" dirty="0">
              <a:solidFill>
                <a:schemeClr val="tx1"/>
              </a:solidFill>
              <a:latin typeface="Times New Roman"/>
            </a:endParaRP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CD3333"/>
              </a:buClr>
              <a:buFontTx/>
              <a:buChar char="•"/>
            </a:pPr>
            <a:r>
              <a:rPr lang="en-US" altLang="ru-RU" sz="1600" dirty="0" err="1">
                <a:solidFill>
                  <a:schemeClr val="tx1"/>
                </a:solidFill>
                <a:latin typeface="Arial" charset="0"/>
              </a:rPr>
              <a:t>Прикладные</a:t>
            </a:r>
            <a:endParaRPr lang="en-US" altLang="ru-RU" sz="1600" dirty="0">
              <a:solidFill>
                <a:schemeClr val="tx1"/>
              </a:solidFill>
              <a:latin typeface="Times New Roman"/>
            </a:endParaRP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CD3333"/>
              </a:buClr>
              <a:buFontTx/>
              <a:buChar char="•"/>
            </a:pPr>
            <a:r>
              <a:rPr lang="en-US" altLang="ru-RU" sz="1600" dirty="0" err="1">
                <a:solidFill>
                  <a:schemeClr val="tx1"/>
                </a:solidFill>
                <a:latin typeface="Arial" charset="0"/>
              </a:rPr>
              <a:t>Ролевые</a:t>
            </a:r>
            <a:r>
              <a:rPr lang="en-US" altLang="ru-RU" sz="1600" dirty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altLang="ru-RU" sz="1600" dirty="0" err="1">
                <a:solidFill>
                  <a:schemeClr val="tx1"/>
                </a:solidFill>
                <a:latin typeface="Arial" charset="0"/>
              </a:rPr>
              <a:t>игровые</a:t>
            </a:r>
            <a:endParaRPr lang="en-US" altLang="ru-RU" sz="1600" dirty="0">
              <a:solidFill>
                <a:schemeClr val="tx1"/>
              </a:solidFill>
              <a:latin typeface="Times New Roman"/>
            </a:endParaRP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CD3333"/>
              </a:buClr>
              <a:buFontTx/>
              <a:buChar char="•"/>
            </a:pPr>
            <a:r>
              <a:rPr lang="en-US" altLang="ru-RU" sz="1600" dirty="0" err="1">
                <a:solidFill>
                  <a:schemeClr val="tx1"/>
                </a:solidFill>
                <a:latin typeface="Arial" charset="0"/>
              </a:rPr>
              <a:t>Информационные</a:t>
            </a:r>
            <a:endParaRPr lang="en-US" altLang="ru-RU" sz="1600" dirty="0">
              <a:solidFill>
                <a:schemeClr val="tx1"/>
              </a:solidFill>
              <a:latin typeface="Times New Roman"/>
            </a:endParaRP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CD3333"/>
              </a:buClr>
              <a:buFontTx/>
              <a:buChar char="•"/>
            </a:pPr>
            <a:r>
              <a:rPr lang="en-US" altLang="ru-RU" sz="1600" dirty="0" err="1">
                <a:solidFill>
                  <a:schemeClr val="tx1"/>
                </a:solidFill>
                <a:latin typeface="Arial" charset="0"/>
              </a:rPr>
              <a:t>Интернет-проекты</a:t>
            </a:r>
            <a:endParaRPr lang="en-US" altLang="ru-RU" sz="1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432963" y="2112609"/>
            <a:ext cx="252028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По количеству участников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504971" y="3477056"/>
            <a:ext cx="2448272" cy="1160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 </a:t>
            </a:r>
            <a:r>
              <a:rPr lang="ru-RU" b="1" dirty="0" err="1" smtClean="0">
                <a:solidFill>
                  <a:schemeClr val="tx1"/>
                </a:solidFill>
              </a:rPr>
              <a:t>продолжитель-ности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504971" y="4906766"/>
            <a:ext cx="2571085" cy="11865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u-RU" sz="1600" b="1" dirty="0" err="1">
                <a:solidFill>
                  <a:srgbClr val="402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altLang="ru-RU" sz="1600" b="1" dirty="0">
                <a:solidFill>
                  <a:srgbClr val="402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600" b="1" dirty="0" err="1">
                <a:solidFill>
                  <a:srgbClr val="402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предметно-содер</a:t>
            </a:r>
            <a:r>
              <a:rPr lang="en-US" altLang="ru-RU" sz="1600" b="1" dirty="0">
                <a:solidFill>
                  <a:srgbClr val="402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br>
              <a:rPr lang="en-US" altLang="ru-RU" sz="1600" b="1" dirty="0">
                <a:solidFill>
                  <a:srgbClr val="402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1600" b="1" dirty="0" err="1">
                <a:solidFill>
                  <a:srgbClr val="402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жательной</a:t>
            </a:r>
            <a:r>
              <a:rPr lang="en-US" altLang="ru-RU" sz="1600" b="1" dirty="0">
                <a:solidFill>
                  <a:srgbClr val="402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600" b="1" dirty="0" err="1">
                <a:solidFill>
                  <a:srgbClr val="402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en-US" altLang="ru-RU" sz="1600" b="1" dirty="0">
              <a:solidFill>
                <a:srgbClr val="402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92080" y="2420888"/>
            <a:ext cx="3024336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CD3333"/>
              </a:buClr>
              <a:buFontTx/>
              <a:buChar char="•"/>
            </a:pPr>
            <a:r>
              <a:rPr lang="en-US" altLang="ru-RU" sz="1600" dirty="0" err="1">
                <a:latin typeface="Arial" charset="0"/>
              </a:rPr>
              <a:t>Индивидуальные</a:t>
            </a:r>
            <a:r>
              <a:rPr lang="en-US" altLang="ru-RU" sz="1600" dirty="0">
                <a:latin typeface="Arial" charset="0"/>
              </a:rPr>
              <a:t> </a:t>
            </a:r>
            <a:endParaRPr lang="en-US" altLang="ru-RU" sz="2200" dirty="0">
              <a:latin typeface="Times New Roman"/>
            </a:endParaRP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CD3333"/>
              </a:buClr>
              <a:buFontTx/>
              <a:buChar char="•"/>
            </a:pPr>
            <a:r>
              <a:rPr lang="en-US" altLang="ru-RU" sz="1600" dirty="0" err="1">
                <a:latin typeface="Arial" charset="0"/>
              </a:rPr>
              <a:t>Парные</a:t>
            </a:r>
            <a:r>
              <a:rPr lang="en-US" altLang="ru-RU" sz="1600" dirty="0">
                <a:latin typeface="Arial" charset="0"/>
              </a:rPr>
              <a:t> </a:t>
            </a:r>
            <a:endParaRPr lang="en-US" altLang="ru-RU" sz="2200" dirty="0">
              <a:latin typeface="Times New Roman"/>
            </a:endParaRP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CD3333"/>
              </a:buClr>
              <a:buFontTx/>
              <a:buChar char="•"/>
            </a:pPr>
            <a:r>
              <a:rPr lang="en-US" altLang="ru-RU" sz="1600" dirty="0" err="1">
                <a:latin typeface="Arial" charset="0"/>
              </a:rPr>
              <a:t>Групповые</a:t>
            </a:r>
            <a:endParaRPr lang="en-US" altLang="ru-RU" sz="1600" dirty="0">
              <a:latin typeface="Arial" charset="0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1763688" y="5805263"/>
            <a:ext cx="5760640" cy="320899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292080" y="2420888"/>
            <a:ext cx="3456384" cy="843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CD3333"/>
              </a:buClr>
              <a:buFontTx/>
              <a:buChar char="•"/>
            </a:pPr>
            <a:r>
              <a:rPr lang="en-US" altLang="ru-RU" sz="1600" dirty="0" err="1">
                <a:solidFill>
                  <a:schemeClr val="tx1"/>
                </a:solidFill>
                <a:latin typeface="Arial" charset="0"/>
              </a:rPr>
              <a:t>Индивидуальные</a:t>
            </a:r>
            <a:r>
              <a:rPr lang="en-US" altLang="ru-RU" sz="1600" dirty="0">
                <a:solidFill>
                  <a:schemeClr val="tx1"/>
                </a:solidFill>
                <a:latin typeface="Arial" charset="0"/>
              </a:rPr>
              <a:t> </a:t>
            </a:r>
            <a:endParaRPr lang="en-US" altLang="ru-RU" sz="2200" dirty="0">
              <a:solidFill>
                <a:schemeClr val="tx1"/>
              </a:solidFill>
              <a:latin typeface="Times New Roman"/>
            </a:endParaRP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CD3333"/>
              </a:buClr>
              <a:buFontTx/>
              <a:buChar char="•"/>
            </a:pPr>
            <a:r>
              <a:rPr lang="en-US" altLang="ru-RU" sz="1600" dirty="0" err="1">
                <a:solidFill>
                  <a:schemeClr val="tx1"/>
                </a:solidFill>
                <a:latin typeface="Arial" charset="0"/>
              </a:rPr>
              <a:t>Парные</a:t>
            </a:r>
            <a:r>
              <a:rPr lang="en-US" altLang="ru-RU" sz="1600" dirty="0">
                <a:solidFill>
                  <a:schemeClr val="tx1"/>
                </a:solidFill>
                <a:latin typeface="Arial" charset="0"/>
              </a:rPr>
              <a:t> </a:t>
            </a:r>
            <a:endParaRPr lang="en-US" altLang="ru-RU" sz="2200" dirty="0">
              <a:solidFill>
                <a:schemeClr val="tx1"/>
              </a:solidFill>
              <a:latin typeface="Times New Roman"/>
            </a:endParaRP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CD3333"/>
              </a:buClr>
              <a:buFontTx/>
              <a:buChar char="•"/>
            </a:pPr>
            <a:r>
              <a:rPr lang="en-US" altLang="ru-RU" sz="1600" dirty="0" err="1">
                <a:solidFill>
                  <a:schemeClr val="tx1"/>
                </a:solidFill>
                <a:latin typeface="Arial" charset="0"/>
              </a:rPr>
              <a:t>Групповые</a:t>
            </a:r>
            <a:endParaRPr lang="en-US" altLang="ru-RU" sz="1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92080" y="3645024"/>
            <a:ext cx="3456384" cy="992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CD3333"/>
              </a:buClr>
              <a:buFontTx/>
              <a:buChar char="•"/>
            </a:pPr>
            <a:r>
              <a:rPr lang="en-US" altLang="ru-RU" sz="1600" dirty="0" err="1">
                <a:solidFill>
                  <a:schemeClr val="tx1"/>
                </a:solidFill>
                <a:latin typeface="Arial" charset="0"/>
              </a:rPr>
              <a:t>Краткосрочные</a:t>
            </a:r>
            <a:r>
              <a:rPr lang="en-US" altLang="ru-RU" sz="1600" dirty="0">
                <a:solidFill>
                  <a:schemeClr val="tx1"/>
                </a:solidFill>
                <a:latin typeface="Arial" charset="0"/>
              </a:rPr>
              <a:t> </a:t>
            </a:r>
            <a:endParaRPr lang="en-US" altLang="ru-RU" sz="2200" dirty="0">
              <a:solidFill>
                <a:schemeClr val="tx1"/>
              </a:solidFill>
              <a:latin typeface="Times New Roman"/>
            </a:endParaRP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CD3333"/>
              </a:buClr>
              <a:buFontTx/>
              <a:buChar char="•"/>
            </a:pPr>
            <a:r>
              <a:rPr lang="en-US" altLang="ru-RU" sz="1600" dirty="0" err="1">
                <a:solidFill>
                  <a:schemeClr val="tx1"/>
                </a:solidFill>
                <a:latin typeface="Arial" charset="0"/>
              </a:rPr>
              <a:t>Долгосрочные</a:t>
            </a:r>
            <a:r>
              <a:rPr lang="en-US" altLang="ru-RU" sz="1600" dirty="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292080" y="4906766"/>
            <a:ext cx="3456384" cy="1042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CD3333"/>
              </a:buClr>
              <a:buFontTx/>
              <a:buChar char="•"/>
            </a:pPr>
            <a:r>
              <a:rPr lang="en-US" altLang="ru-RU" sz="1600" dirty="0" err="1">
                <a:solidFill>
                  <a:schemeClr val="tx1"/>
                </a:solidFill>
                <a:latin typeface="Arial" charset="0"/>
              </a:rPr>
              <a:t>Моно-проект</a:t>
            </a:r>
            <a:r>
              <a:rPr lang="en-US" altLang="ru-RU" sz="1600" dirty="0">
                <a:solidFill>
                  <a:schemeClr val="tx1"/>
                </a:solidFill>
                <a:latin typeface="Arial" charset="0"/>
              </a:rPr>
              <a:t> (в </a:t>
            </a:r>
            <a:r>
              <a:rPr lang="en-US" altLang="ru-RU" sz="1600" dirty="0" err="1">
                <a:solidFill>
                  <a:schemeClr val="tx1"/>
                </a:solidFill>
                <a:latin typeface="Arial" charset="0"/>
              </a:rPr>
              <a:t>рам</a:t>
            </a:r>
            <a:r>
              <a:rPr lang="en-US" altLang="ru-RU" sz="1600" dirty="0">
                <a:solidFill>
                  <a:schemeClr val="tx1"/>
                </a:solidFill>
                <a:latin typeface="Arial" charset="0"/>
              </a:rPr>
              <a:t>-</a:t>
            </a:r>
            <a:br>
              <a:rPr lang="en-US" altLang="ru-RU" sz="1600" dirty="0">
                <a:solidFill>
                  <a:schemeClr val="tx1"/>
                </a:solidFill>
                <a:latin typeface="Arial" charset="0"/>
              </a:rPr>
            </a:br>
            <a:r>
              <a:rPr lang="en-US" altLang="ru-RU" sz="1600" dirty="0" err="1">
                <a:solidFill>
                  <a:schemeClr val="tx1"/>
                </a:solidFill>
                <a:latin typeface="Arial" charset="0"/>
              </a:rPr>
              <a:t>ках</a:t>
            </a:r>
            <a:r>
              <a:rPr lang="en-US" altLang="ru-RU" sz="16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ru-RU" sz="1600" dirty="0" err="1">
                <a:solidFill>
                  <a:schemeClr val="tx1"/>
                </a:solidFill>
                <a:latin typeface="Arial" charset="0"/>
              </a:rPr>
              <a:t>одной</a:t>
            </a:r>
            <a:r>
              <a:rPr lang="en-US" altLang="ru-RU" sz="16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ru-RU" sz="1600" dirty="0" err="1">
                <a:solidFill>
                  <a:schemeClr val="tx1"/>
                </a:solidFill>
                <a:latin typeface="Arial" charset="0"/>
              </a:rPr>
              <a:t>области</a:t>
            </a:r>
            <a:r>
              <a:rPr lang="en-US" altLang="ru-RU" sz="1600" dirty="0">
                <a:solidFill>
                  <a:schemeClr val="tx1"/>
                </a:solidFill>
                <a:latin typeface="Arial" charset="0"/>
              </a:rPr>
              <a:t>)</a:t>
            </a:r>
            <a:endParaRPr lang="en-US" altLang="ru-RU" sz="1600" dirty="0">
              <a:solidFill>
                <a:schemeClr val="tx1"/>
              </a:solidFill>
              <a:latin typeface="Times New Roman"/>
            </a:endParaRP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CD3333"/>
              </a:buClr>
              <a:buFontTx/>
              <a:buChar char="•"/>
            </a:pPr>
            <a:r>
              <a:rPr lang="en-US" altLang="ru-RU" sz="1600" dirty="0" err="1">
                <a:solidFill>
                  <a:schemeClr val="tx1"/>
                </a:solidFill>
                <a:latin typeface="Arial" charset="0"/>
              </a:rPr>
              <a:t>Межпредметный</a:t>
            </a:r>
            <a:r>
              <a:rPr lang="en-US" altLang="ru-RU" sz="1600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en-US" altLang="ru-RU" sz="1600" dirty="0">
                <a:solidFill>
                  <a:schemeClr val="tx1"/>
                </a:solidFill>
                <a:latin typeface="Arial" charset="0"/>
              </a:rPr>
            </a:br>
            <a:r>
              <a:rPr lang="en-US" altLang="ru-RU" sz="1600" dirty="0" err="1">
                <a:solidFill>
                  <a:schemeClr val="tx1"/>
                </a:solidFill>
                <a:latin typeface="Arial" charset="0"/>
              </a:rPr>
              <a:t>проект</a:t>
            </a:r>
            <a:r>
              <a:rPr lang="en-US" altLang="ru-RU" sz="1600" dirty="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cxnSp>
        <p:nvCxnSpPr>
          <p:cNvPr id="19" name="Прямая соединительная линия 18"/>
          <p:cNvCxnSpPr>
            <a:endCxn id="14" idx="6"/>
          </p:cNvCxnSpPr>
          <p:nvPr/>
        </p:nvCxnSpPr>
        <p:spPr>
          <a:xfrm flipH="1">
            <a:off x="4953243" y="2688673"/>
            <a:ext cx="338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16" idx="1"/>
            <a:endCxn id="10" idx="6"/>
          </p:cNvCxnSpPr>
          <p:nvPr/>
        </p:nvCxnSpPr>
        <p:spPr>
          <a:xfrm flipH="1" flipV="1">
            <a:off x="4953243" y="4057262"/>
            <a:ext cx="338837" cy="839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17" idx="1"/>
          </p:cNvCxnSpPr>
          <p:nvPr/>
        </p:nvCxnSpPr>
        <p:spPr>
          <a:xfrm flipH="1">
            <a:off x="4953243" y="5428023"/>
            <a:ext cx="338837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09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135</TotalTime>
  <Words>392</Words>
  <Application>Microsoft Office PowerPoint</Application>
  <PresentationFormat>Экран (4:3)</PresentationFormat>
  <Paragraphs>72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Муниципальное общеобразовательное учреждение Кебезенская средняя общеобразовательная школа</vt:lpstr>
      <vt:lpstr>Немного истории </vt:lpstr>
      <vt:lpstr>Презентация PowerPoint</vt:lpstr>
      <vt:lpstr>Конструирование.</vt:lpstr>
      <vt:lpstr>Проект = удачно оформленная идея</vt:lpstr>
      <vt:lpstr> ПРОЕКТНАЯ ДЕЯТЕЛЬНОСТЬ – среда,  в которой ключевые компетентности формируются и могут быть оценены. </vt:lpstr>
      <vt:lpstr>Презентация PowerPoint</vt:lpstr>
      <vt:lpstr>Цель проектной деятельности:</vt:lpstr>
      <vt:lpstr>Презентация PowerPoint</vt:lpstr>
      <vt:lpstr>Критерии оценивания.</vt:lpstr>
      <vt:lpstr>Наши проекты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учреждение Кебезенская средняя общеобразовательная школа</dc:title>
  <dc:creator>имя</dc:creator>
  <cp:lastModifiedBy>имя</cp:lastModifiedBy>
  <cp:revision>14</cp:revision>
  <dcterms:created xsi:type="dcterms:W3CDTF">2022-08-16T04:12:05Z</dcterms:created>
  <dcterms:modified xsi:type="dcterms:W3CDTF">2022-08-16T06:43:28Z</dcterms:modified>
</cp:coreProperties>
</file>